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notesMasterIdLst>
    <p:notesMasterId r:id="rId45"/>
  </p:notesMasterIdLst>
  <p:handoutMasterIdLst>
    <p:handoutMasterId r:id="rId46"/>
  </p:handoutMasterIdLst>
  <p:sldIdLst>
    <p:sldId id="686" r:id="rId2"/>
    <p:sldId id="688" r:id="rId3"/>
    <p:sldId id="692" r:id="rId4"/>
    <p:sldId id="693" r:id="rId5"/>
    <p:sldId id="695" r:id="rId6"/>
    <p:sldId id="740" r:id="rId7"/>
    <p:sldId id="697" r:id="rId8"/>
    <p:sldId id="707" r:id="rId9"/>
    <p:sldId id="708" r:id="rId10"/>
    <p:sldId id="709" r:id="rId11"/>
    <p:sldId id="711" r:id="rId12"/>
    <p:sldId id="710" r:id="rId13"/>
    <p:sldId id="713" r:id="rId14"/>
    <p:sldId id="714" r:id="rId15"/>
    <p:sldId id="712" r:id="rId16"/>
    <p:sldId id="702" r:id="rId17"/>
    <p:sldId id="701" r:id="rId18"/>
    <p:sldId id="703" r:id="rId19"/>
    <p:sldId id="704" r:id="rId20"/>
    <p:sldId id="506" r:id="rId21"/>
    <p:sldId id="586" r:id="rId22"/>
    <p:sldId id="715" r:id="rId23"/>
    <p:sldId id="717" r:id="rId24"/>
    <p:sldId id="718" r:id="rId25"/>
    <p:sldId id="592" r:id="rId26"/>
    <p:sldId id="741" r:id="rId27"/>
    <p:sldId id="678" r:id="rId28"/>
    <p:sldId id="679" r:id="rId29"/>
    <p:sldId id="681" r:id="rId30"/>
    <p:sldId id="682" r:id="rId31"/>
    <p:sldId id="738" r:id="rId32"/>
    <p:sldId id="683" r:id="rId33"/>
    <p:sldId id="720" r:id="rId34"/>
    <p:sldId id="661" r:id="rId35"/>
    <p:sldId id="733" r:id="rId36"/>
    <p:sldId id="734" r:id="rId37"/>
    <p:sldId id="745" r:id="rId38"/>
    <p:sldId id="746" r:id="rId39"/>
    <p:sldId id="735" r:id="rId40"/>
    <p:sldId id="576" r:id="rId41"/>
    <p:sldId id="736" r:id="rId42"/>
    <p:sldId id="660" r:id="rId43"/>
    <p:sldId id="737" r:id="rId44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MMustafin" initials="D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6A33"/>
    <a:srgbClr val="09025E"/>
    <a:srgbClr val="FF5050"/>
    <a:srgbClr val="0048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2" autoAdjust="0"/>
    <p:restoredTop sz="87327" autoAdjust="0"/>
  </p:normalViewPr>
  <p:slideViewPr>
    <p:cSldViewPr showGuides="1">
      <p:cViewPr varScale="1">
        <p:scale>
          <a:sx n="92" d="100"/>
          <a:sy n="92" d="100"/>
        </p:scale>
        <p:origin x="942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commentAuthors" Target="commentAuthors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B89565E-5904-41F6-B13F-9BC08D5DEC86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F5080D61-89B5-4F05-A04E-731398146675}">
      <dgm:prSet phldrT="[Текст]" custT="1"/>
      <dgm:spPr/>
      <dgm:t>
        <a:bodyPr/>
        <a:lstStyle/>
        <a:p>
          <a:pPr algn="ctr" rtl="0" fontAlgn="base">
            <a:spcBef>
              <a:spcPct val="0"/>
            </a:spcBef>
            <a:spcAft>
              <a:spcPct val="0"/>
            </a:spcAft>
          </a:pPr>
          <a:r>
            <a:rPr lang="ru-RU" sz="1600" b="1" kern="1200" dirty="0" smtClean="0">
              <a:solidFill>
                <a:srgbClr val="C00000"/>
              </a:solidFill>
              <a:latin typeface="Tahoma" pitchFamily="34" charset="0"/>
              <a:ea typeface="+mj-ea"/>
              <a:cs typeface="Tahoma" pitchFamily="34" charset="0"/>
            </a:rPr>
            <a:t>Педагог</a:t>
          </a:r>
        </a:p>
      </dgm:t>
    </dgm:pt>
    <dgm:pt modelId="{74D4115A-8387-4C3C-99DF-AE89856EB759}" type="parTrans" cxnId="{ABEEBA17-0E95-443F-A5D0-3DA710A27851}">
      <dgm:prSet/>
      <dgm:spPr/>
      <dgm:t>
        <a:bodyPr/>
        <a:lstStyle/>
        <a:p>
          <a:endParaRPr lang="ru-RU"/>
        </a:p>
      </dgm:t>
    </dgm:pt>
    <dgm:pt modelId="{4330AF96-FDCE-46C3-B3E3-7F04A79C56DC}" type="sibTrans" cxnId="{ABEEBA17-0E95-443F-A5D0-3DA710A27851}">
      <dgm:prSet/>
      <dgm:spPr/>
      <dgm:t>
        <a:bodyPr/>
        <a:lstStyle/>
        <a:p>
          <a:endParaRPr lang="ru-RU"/>
        </a:p>
      </dgm:t>
    </dgm:pt>
    <dgm:pt modelId="{C4F3D5BD-19A6-431E-9F1A-0F697B462129}">
      <dgm:prSet phldrT="[Текст]" custT="1"/>
      <dgm:spPr/>
      <dgm:t>
        <a:bodyPr/>
        <a:lstStyle/>
        <a:p>
          <a:pPr marL="0" algn="ctr" defTabSz="914400" rtl="0" eaLnBrk="1" fontAlgn="base" latinLnBrk="0" hangingPunct="1">
            <a:spcBef>
              <a:spcPct val="0"/>
            </a:spcBef>
            <a:spcAft>
              <a:spcPct val="0"/>
            </a:spcAft>
          </a:pPr>
          <a:r>
            <a:rPr lang="ru-RU" sz="1400" b="1" kern="1200" dirty="0" smtClean="0">
              <a:solidFill>
                <a:srgbClr val="C00000"/>
              </a:solidFill>
              <a:latin typeface="Tahoma" pitchFamily="34" charset="0"/>
              <a:ea typeface="+mj-ea"/>
              <a:cs typeface="Tahoma" pitchFamily="34" charset="0"/>
            </a:rPr>
            <a:t>Муниципальный район</a:t>
          </a:r>
          <a:endParaRPr lang="en-US" sz="1400" b="1" kern="1200" dirty="0" smtClean="0">
            <a:solidFill>
              <a:schemeClr val="tx1">
                <a:lumMod val="65000"/>
                <a:lumOff val="35000"/>
              </a:schemeClr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  <a:p>
          <a:pPr algn="l" defTabSz="1778000">
            <a:spcBef>
              <a:spcPct val="0"/>
            </a:spcBef>
            <a:spcAft>
              <a:spcPct val="35000"/>
            </a:spcAft>
          </a:pPr>
          <a:endParaRPr lang="ru-RU" sz="2000" kern="1200" dirty="0"/>
        </a:p>
      </dgm:t>
    </dgm:pt>
    <dgm:pt modelId="{01AA0530-0E16-470A-9A4C-DCA10A5601EB}" type="parTrans" cxnId="{3EE5D507-3DFD-4B95-8B7A-7F5B7F10D2CD}">
      <dgm:prSet/>
      <dgm:spPr/>
      <dgm:t>
        <a:bodyPr/>
        <a:lstStyle/>
        <a:p>
          <a:endParaRPr lang="ru-RU"/>
        </a:p>
      </dgm:t>
    </dgm:pt>
    <dgm:pt modelId="{BF970041-27C2-4E95-9D38-A864729099E9}" type="sibTrans" cxnId="{3EE5D507-3DFD-4B95-8B7A-7F5B7F10D2CD}">
      <dgm:prSet/>
      <dgm:spPr/>
      <dgm:t>
        <a:bodyPr/>
        <a:lstStyle/>
        <a:p>
          <a:endParaRPr lang="ru-RU"/>
        </a:p>
      </dgm:t>
    </dgm:pt>
    <dgm:pt modelId="{44C0870B-B788-4202-924D-DC1B8BBB8EF3}">
      <dgm:prSet/>
      <dgm:spPr/>
      <dgm:t>
        <a:bodyPr/>
        <a:lstStyle/>
        <a:p>
          <a:endParaRPr lang="ru-RU" dirty="0"/>
        </a:p>
      </dgm:t>
    </dgm:pt>
    <dgm:pt modelId="{79A68562-90EE-4584-A3CC-53F8B58B69EE}" type="parTrans" cxnId="{7495B282-EB6F-4484-81E6-B27ECD7FA93D}">
      <dgm:prSet/>
      <dgm:spPr/>
      <dgm:t>
        <a:bodyPr/>
        <a:lstStyle/>
        <a:p>
          <a:endParaRPr lang="ru-RU"/>
        </a:p>
      </dgm:t>
    </dgm:pt>
    <dgm:pt modelId="{FB7CD4CE-1C68-4826-9CCF-136395FE7737}" type="sibTrans" cxnId="{7495B282-EB6F-4484-81E6-B27ECD7FA93D}">
      <dgm:prSet/>
      <dgm:spPr/>
      <dgm:t>
        <a:bodyPr/>
        <a:lstStyle/>
        <a:p>
          <a:endParaRPr lang="ru-RU"/>
        </a:p>
      </dgm:t>
    </dgm:pt>
    <dgm:pt modelId="{14ABC2B3-56D0-4CE2-8908-5B8F6BDD427D}">
      <dgm:prSet/>
      <dgm:spPr/>
      <dgm:t>
        <a:bodyPr/>
        <a:lstStyle/>
        <a:p>
          <a:endParaRPr lang="ru-RU" dirty="0"/>
        </a:p>
      </dgm:t>
    </dgm:pt>
    <dgm:pt modelId="{394F8A82-B828-459D-84F2-B0BDE1DEF2F2}" type="parTrans" cxnId="{C48A1BBE-18FA-4A93-9EC2-4327FA66D577}">
      <dgm:prSet/>
      <dgm:spPr/>
      <dgm:t>
        <a:bodyPr/>
        <a:lstStyle/>
        <a:p>
          <a:endParaRPr lang="ru-RU"/>
        </a:p>
      </dgm:t>
    </dgm:pt>
    <dgm:pt modelId="{B35FC844-7147-46E1-BCC2-1A04DF3B8AEB}" type="sibTrans" cxnId="{C48A1BBE-18FA-4A93-9EC2-4327FA66D577}">
      <dgm:prSet/>
      <dgm:spPr/>
      <dgm:t>
        <a:bodyPr/>
        <a:lstStyle/>
        <a:p>
          <a:endParaRPr lang="ru-RU"/>
        </a:p>
      </dgm:t>
    </dgm:pt>
    <dgm:pt modelId="{3A3E3121-0D35-45AB-8BA2-7BE3C752CF2F}" type="pres">
      <dgm:prSet presAssocID="{4B89565E-5904-41F6-B13F-9BC08D5DEC86}" presName="arrowDiagram" presStyleCnt="0">
        <dgm:presLayoutVars>
          <dgm:chMax val="5"/>
          <dgm:dir/>
          <dgm:resizeHandles val="exact"/>
        </dgm:presLayoutVars>
      </dgm:prSet>
      <dgm:spPr/>
    </dgm:pt>
    <dgm:pt modelId="{486C02DB-97F0-47E5-AE41-DC8D2C1A3A07}" type="pres">
      <dgm:prSet presAssocID="{4B89565E-5904-41F6-B13F-9BC08D5DEC86}" presName="arrow" presStyleLbl="bgShp" presStyleIdx="0" presStyleCnt="1" custScaleX="110502" custScaleY="91175" custLinFactNeighborX="13396" custLinFactNeighborY="-22794"/>
      <dgm:spPr/>
      <dgm:t>
        <a:bodyPr/>
        <a:lstStyle/>
        <a:p>
          <a:endParaRPr lang="ru-RU"/>
        </a:p>
      </dgm:t>
    </dgm:pt>
    <dgm:pt modelId="{3FB8D9BF-6390-4558-A771-FF27BC13679C}" type="pres">
      <dgm:prSet presAssocID="{4B89565E-5904-41F6-B13F-9BC08D5DEC86}" presName="arrowDiagram4" presStyleCnt="0"/>
      <dgm:spPr/>
    </dgm:pt>
    <dgm:pt modelId="{49AB1F06-67F9-4C9A-B494-2B434C7040BF}" type="pres">
      <dgm:prSet presAssocID="{F5080D61-89B5-4F05-A04E-731398146675}" presName="bullet4a" presStyleLbl="node1" presStyleIdx="0" presStyleCnt="4" custLinFactX="152217" custLinFactNeighborX="200000" custLinFactNeighborY="-558"/>
      <dgm:spPr/>
    </dgm:pt>
    <dgm:pt modelId="{05846817-5CB4-4F1B-A803-138D83F8350D}" type="pres">
      <dgm:prSet presAssocID="{F5080D61-89B5-4F05-A04E-731398146675}" presName="textBox4a" presStyleLbl="revTx" presStyleIdx="0" presStyleCnt="4" custScaleX="156152" custScaleY="39263" custLinFactNeighborX="48093" custLinFactNeighborY="-1817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FBE2196-4E3B-451D-ABAB-8565D1C1428B}" type="pres">
      <dgm:prSet presAssocID="{44C0870B-B788-4202-924D-DC1B8BBB8EF3}" presName="bullet4b" presStyleLbl="node1" presStyleIdx="1" presStyleCnt="4" custLinFactX="100000" custLinFactNeighborX="163689" custLinFactNeighborY="5829"/>
      <dgm:spPr/>
    </dgm:pt>
    <dgm:pt modelId="{4C7C2C6E-0935-4800-9040-E1CBD884E9F4}" type="pres">
      <dgm:prSet presAssocID="{44C0870B-B788-4202-924D-DC1B8BBB8EF3}" presName="textBox4b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6DE684-9329-4FE3-985B-CB5A58EF6A51}" type="pres">
      <dgm:prSet presAssocID="{C4F3D5BD-19A6-431E-9F1A-0F697B462129}" presName="bullet4c" presStyleLbl="node1" presStyleIdx="2" presStyleCnt="4" custLinFactX="88799" custLinFactNeighborX="100000" custLinFactNeighborY="12571"/>
      <dgm:spPr/>
      <dgm:t>
        <a:bodyPr/>
        <a:lstStyle/>
        <a:p>
          <a:endParaRPr lang="ru-RU"/>
        </a:p>
      </dgm:t>
    </dgm:pt>
    <dgm:pt modelId="{8FCC2E5A-DE4A-47E7-8D94-231FA4E0FE7A}" type="pres">
      <dgm:prSet presAssocID="{C4F3D5BD-19A6-431E-9F1A-0F697B462129}" presName="textBox4c" presStyleLbl="revTx" presStyleIdx="2" presStyleCnt="4" custScaleX="179380" custScaleY="18828" custLinFactNeighborX="72213" custLinFactNeighborY="-224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C73BCB-6D48-4E49-8D7A-ED5ECA17C4CE}" type="pres">
      <dgm:prSet presAssocID="{14ABC2B3-56D0-4CE2-8908-5B8F6BDD427D}" presName="bullet4d" presStyleLbl="node1" presStyleIdx="3" presStyleCnt="4" custScaleX="129884" custScaleY="141098" custLinFactX="200000" custLinFactNeighborX="276650" custLinFactNeighborY="-61622"/>
      <dgm:spPr/>
      <dgm:t>
        <a:bodyPr/>
        <a:lstStyle/>
        <a:p>
          <a:endParaRPr lang="ru-RU"/>
        </a:p>
      </dgm:t>
    </dgm:pt>
    <dgm:pt modelId="{095F3FB7-B084-40A9-A874-25EBCDB9FF61}" type="pres">
      <dgm:prSet presAssocID="{14ABC2B3-56D0-4CE2-8908-5B8F6BDD427D}" presName="textBox4d" presStyleLbl="revTx" presStyleIdx="3" presStyleCnt="4" custLinFactNeighborX="-21723" custLinFactNeighborY="-324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36E595C-17AF-4CAE-A6E4-437B1BEBC370}" type="presOf" srcId="{44C0870B-B788-4202-924D-DC1B8BBB8EF3}" destId="{4C7C2C6E-0935-4800-9040-E1CBD884E9F4}" srcOrd="0" destOrd="0" presId="urn:microsoft.com/office/officeart/2005/8/layout/arrow2"/>
    <dgm:cxn modelId="{7495B282-EB6F-4484-81E6-B27ECD7FA93D}" srcId="{4B89565E-5904-41F6-B13F-9BC08D5DEC86}" destId="{44C0870B-B788-4202-924D-DC1B8BBB8EF3}" srcOrd="1" destOrd="0" parTransId="{79A68562-90EE-4584-A3CC-53F8B58B69EE}" sibTransId="{FB7CD4CE-1C68-4826-9CCF-136395FE7737}"/>
    <dgm:cxn modelId="{3EE5D507-3DFD-4B95-8B7A-7F5B7F10D2CD}" srcId="{4B89565E-5904-41F6-B13F-9BC08D5DEC86}" destId="{C4F3D5BD-19A6-431E-9F1A-0F697B462129}" srcOrd="2" destOrd="0" parTransId="{01AA0530-0E16-470A-9A4C-DCA10A5601EB}" sibTransId="{BF970041-27C2-4E95-9D38-A864729099E9}"/>
    <dgm:cxn modelId="{C7A93E39-D2DA-4287-9B98-5D33DF638388}" type="presOf" srcId="{14ABC2B3-56D0-4CE2-8908-5B8F6BDD427D}" destId="{095F3FB7-B084-40A9-A874-25EBCDB9FF61}" srcOrd="0" destOrd="0" presId="urn:microsoft.com/office/officeart/2005/8/layout/arrow2"/>
    <dgm:cxn modelId="{ABEEBA17-0E95-443F-A5D0-3DA710A27851}" srcId="{4B89565E-5904-41F6-B13F-9BC08D5DEC86}" destId="{F5080D61-89B5-4F05-A04E-731398146675}" srcOrd="0" destOrd="0" parTransId="{74D4115A-8387-4C3C-99DF-AE89856EB759}" sibTransId="{4330AF96-FDCE-46C3-B3E3-7F04A79C56DC}"/>
    <dgm:cxn modelId="{A410033E-7E04-47C7-AAB7-9B0905305AB8}" type="presOf" srcId="{C4F3D5BD-19A6-431E-9F1A-0F697B462129}" destId="{8FCC2E5A-DE4A-47E7-8D94-231FA4E0FE7A}" srcOrd="0" destOrd="0" presId="urn:microsoft.com/office/officeart/2005/8/layout/arrow2"/>
    <dgm:cxn modelId="{93BFEC53-85D7-44C1-81E4-B29DF76D6A20}" type="presOf" srcId="{4B89565E-5904-41F6-B13F-9BC08D5DEC86}" destId="{3A3E3121-0D35-45AB-8BA2-7BE3C752CF2F}" srcOrd="0" destOrd="0" presId="urn:microsoft.com/office/officeart/2005/8/layout/arrow2"/>
    <dgm:cxn modelId="{C48A1BBE-18FA-4A93-9EC2-4327FA66D577}" srcId="{4B89565E-5904-41F6-B13F-9BC08D5DEC86}" destId="{14ABC2B3-56D0-4CE2-8908-5B8F6BDD427D}" srcOrd="3" destOrd="0" parTransId="{394F8A82-B828-459D-84F2-B0BDE1DEF2F2}" sibTransId="{B35FC844-7147-46E1-BCC2-1A04DF3B8AEB}"/>
    <dgm:cxn modelId="{6A347BC1-E0AC-4401-A536-8F6D0A5419D1}" type="presOf" srcId="{F5080D61-89B5-4F05-A04E-731398146675}" destId="{05846817-5CB4-4F1B-A803-138D83F8350D}" srcOrd="0" destOrd="0" presId="urn:microsoft.com/office/officeart/2005/8/layout/arrow2"/>
    <dgm:cxn modelId="{9A85D06D-07C2-4F81-ABBF-E3774590186C}" type="presParOf" srcId="{3A3E3121-0D35-45AB-8BA2-7BE3C752CF2F}" destId="{486C02DB-97F0-47E5-AE41-DC8D2C1A3A07}" srcOrd="0" destOrd="0" presId="urn:microsoft.com/office/officeart/2005/8/layout/arrow2"/>
    <dgm:cxn modelId="{B930EF77-00BB-435B-9257-93A2C98F436B}" type="presParOf" srcId="{3A3E3121-0D35-45AB-8BA2-7BE3C752CF2F}" destId="{3FB8D9BF-6390-4558-A771-FF27BC13679C}" srcOrd="1" destOrd="0" presId="urn:microsoft.com/office/officeart/2005/8/layout/arrow2"/>
    <dgm:cxn modelId="{515FB016-B19C-4E02-8110-3439C0A54B9C}" type="presParOf" srcId="{3FB8D9BF-6390-4558-A771-FF27BC13679C}" destId="{49AB1F06-67F9-4C9A-B494-2B434C7040BF}" srcOrd="0" destOrd="0" presId="urn:microsoft.com/office/officeart/2005/8/layout/arrow2"/>
    <dgm:cxn modelId="{A2833821-84B1-46C3-BB97-2C8B2C9FEC8C}" type="presParOf" srcId="{3FB8D9BF-6390-4558-A771-FF27BC13679C}" destId="{05846817-5CB4-4F1B-A803-138D83F8350D}" srcOrd="1" destOrd="0" presId="urn:microsoft.com/office/officeart/2005/8/layout/arrow2"/>
    <dgm:cxn modelId="{B09AD6F2-ABCF-43D1-830B-F21338603010}" type="presParOf" srcId="{3FB8D9BF-6390-4558-A771-FF27BC13679C}" destId="{8FBE2196-4E3B-451D-ABAB-8565D1C1428B}" srcOrd="2" destOrd="0" presId="urn:microsoft.com/office/officeart/2005/8/layout/arrow2"/>
    <dgm:cxn modelId="{86470E09-956F-4665-BE37-4A4F054D8EDA}" type="presParOf" srcId="{3FB8D9BF-6390-4558-A771-FF27BC13679C}" destId="{4C7C2C6E-0935-4800-9040-E1CBD884E9F4}" srcOrd="3" destOrd="0" presId="urn:microsoft.com/office/officeart/2005/8/layout/arrow2"/>
    <dgm:cxn modelId="{AFE46361-05AD-4883-B09D-12E4B07FC5C9}" type="presParOf" srcId="{3FB8D9BF-6390-4558-A771-FF27BC13679C}" destId="{E66DE684-9329-4FE3-985B-CB5A58EF6A51}" srcOrd="4" destOrd="0" presId="urn:microsoft.com/office/officeart/2005/8/layout/arrow2"/>
    <dgm:cxn modelId="{ECFF1BEE-E6E4-44DB-8BFC-07D58E0DC989}" type="presParOf" srcId="{3FB8D9BF-6390-4558-A771-FF27BC13679C}" destId="{8FCC2E5A-DE4A-47E7-8D94-231FA4E0FE7A}" srcOrd="5" destOrd="0" presId="urn:microsoft.com/office/officeart/2005/8/layout/arrow2"/>
    <dgm:cxn modelId="{76028BCC-60FC-4BD4-9EDC-A87A98A02FAF}" type="presParOf" srcId="{3FB8D9BF-6390-4558-A771-FF27BC13679C}" destId="{02C73BCB-6D48-4E49-8D7A-ED5ECA17C4CE}" srcOrd="6" destOrd="0" presId="urn:microsoft.com/office/officeart/2005/8/layout/arrow2"/>
    <dgm:cxn modelId="{CF832C73-5E40-4671-A791-9A1347D6026B}" type="presParOf" srcId="{3FB8D9BF-6390-4558-A771-FF27BC13679C}" destId="{095F3FB7-B084-40A9-A874-25EBCDB9FF61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AB93F09-3C34-4501-B642-E018102E1443}" type="doc">
      <dgm:prSet loTypeId="urn:microsoft.com/office/officeart/2005/8/layout/vList3#1" loCatId="list" qsTypeId="urn:microsoft.com/office/officeart/2005/8/quickstyle/simple3" qsCatId="simple" csTypeId="urn:microsoft.com/office/officeart/2005/8/colors/colorful2" csCatId="colorful" phldr="1"/>
      <dgm:spPr/>
    </dgm:pt>
    <dgm:pt modelId="{D8F4EE66-72BD-48B5-A8FF-5911208D39AA}">
      <dgm:prSet phldrT="[Текст]" custT="1"/>
      <dgm:spPr/>
      <dgm:t>
        <a:bodyPr/>
        <a:lstStyle/>
        <a:p>
          <a:r>
            <a:rPr lang="ru-RU" altLang="ru-RU" sz="2500" b="1" kern="1200" dirty="0" smtClean="0">
              <a:latin typeface="+mn-lt"/>
              <a:ea typeface="Tahoma" pitchFamily="34" charset="0"/>
              <a:cs typeface="Tahoma" pitchFamily="34" charset="0"/>
            </a:rPr>
            <a:t>Куратор МОиН РТ</a:t>
          </a:r>
        </a:p>
        <a:p>
          <a:r>
            <a:rPr lang="ru-RU" altLang="ru-RU" sz="2500" b="1" kern="1200" dirty="0" smtClean="0">
              <a:latin typeface="+mn-lt"/>
              <a:ea typeface="Tahoma" pitchFamily="34" charset="0"/>
              <a:cs typeface="Tahoma" pitchFamily="34" charset="0"/>
            </a:rPr>
            <a:t>(Отклонить, Утвердить) </a:t>
          </a:r>
          <a:endParaRPr lang="ru-RU" altLang="ru-RU" sz="2500" b="1" kern="1200" dirty="0">
            <a:latin typeface="+mn-lt"/>
            <a:ea typeface="Tahoma" pitchFamily="34" charset="0"/>
            <a:cs typeface="Tahoma" pitchFamily="34" charset="0"/>
          </a:endParaRPr>
        </a:p>
      </dgm:t>
    </dgm:pt>
    <dgm:pt modelId="{7F9818B3-11CF-4369-ADA8-BCB9ECF286B3}" type="parTrans" cxnId="{E066B3CA-BF7B-4E91-8540-49BD1F9D07AC}">
      <dgm:prSet/>
      <dgm:spPr/>
      <dgm:t>
        <a:bodyPr/>
        <a:lstStyle/>
        <a:p>
          <a:endParaRPr lang="ru-RU"/>
        </a:p>
      </dgm:t>
    </dgm:pt>
    <dgm:pt modelId="{D5DB1D5F-877B-4122-A08F-880F46D6656E}" type="sibTrans" cxnId="{E066B3CA-BF7B-4E91-8540-49BD1F9D07AC}">
      <dgm:prSet/>
      <dgm:spPr/>
      <dgm:t>
        <a:bodyPr/>
        <a:lstStyle/>
        <a:p>
          <a:endParaRPr lang="ru-RU"/>
        </a:p>
      </dgm:t>
    </dgm:pt>
    <dgm:pt modelId="{E822B511-F339-41D7-925F-C05DAE4EBB3D}">
      <dgm:prSet phldrT="[Текст]" custT="1"/>
      <dgm:spPr/>
      <dgm:t>
        <a:bodyPr/>
        <a:lstStyle/>
        <a:p>
          <a:r>
            <a:rPr lang="ru-RU" altLang="ru-RU" sz="2500" b="1" kern="1200" dirty="0" smtClean="0">
              <a:latin typeface="+mn-lt"/>
              <a:ea typeface="Tahoma" pitchFamily="34" charset="0"/>
              <a:cs typeface="Tahoma" pitchFamily="34" charset="0"/>
            </a:rPr>
            <a:t>Куратор МР </a:t>
          </a:r>
        </a:p>
        <a:p>
          <a:r>
            <a:rPr lang="ru-RU" altLang="ru-RU" sz="2500" b="1" kern="1200" dirty="0" smtClean="0">
              <a:latin typeface="+mn-lt"/>
              <a:ea typeface="Tahoma" pitchFamily="34" charset="0"/>
              <a:cs typeface="Tahoma" pitchFamily="34" charset="0"/>
            </a:rPr>
            <a:t>(Отклонить, Куратор МОиН РТ)</a:t>
          </a:r>
          <a:endParaRPr lang="ru-RU" altLang="ru-RU" sz="2500" b="1" kern="1200" dirty="0">
            <a:latin typeface="+mn-lt"/>
            <a:ea typeface="Tahoma" pitchFamily="34" charset="0"/>
            <a:cs typeface="Tahoma" pitchFamily="34" charset="0"/>
          </a:endParaRPr>
        </a:p>
      </dgm:t>
    </dgm:pt>
    <dgm:pt modelId="{CF44242C-64F4-48B2-AFD4-389F2E041C18}" type="parTrans" cxnId="{93955BFE-F22C-45F6-99C4-9CD281787599}">
      <dgm:prSet/>
      <dgm:spPr/>
      <dgm:t>
        <a:bodyPr/>
        <a:lstStyle/>
        <a:p>
          <a:endParaRPr lang="ru-RU"/>
        </a:p>
      </dgm:t>
    </dgm:pt>
    <dgm:pt modelId="{DF69403B-ABED-43C2-B72C-878E662492BA}" type="sibTrans" cxnId="{93955BFE-F22C-45F6-99C4-9CD281787599}">
      <dgm:prSet/>
      <dgm:spPr/>
      <dgm:t>
        <a:bodyPr/>
        <a:lstStyle/>
        <a:p>
          <a:endParaRPr lang="ru-RU"/>
        </a:p>
      </dgm:t>
    </dgm:pt>
    <dgm:pt modelId="{A044D845-6658-45F9-8044-72E83FB26A72}">
      <dgm:prSet phldrT="[Текст]" custT="1"/>
      <dgm:spPr/>
      <dgm:t>
        <a:bodyPr/>
        <a:lstStyle/>
        <a:p>
          <a:endParaRPr lang="ru-RU" altLang="ru-RU" sz="2500" b="1" kern="1200" dirty="0" smtClean="0">
            <a:latin typeface="+mn-lt"/>
            <a:ea typeface="Tahoma" pitchFamily="34" charset="0"/>
            <a:cs typeface="Tahoma" pitchFamily="34" charset="0"/>
          </a:endParaRPr>
        </a:p>
        <a:p>
          <a:r>
            <a:rPr lang="ru-RU" altLang="ru-RU" sz="2500" b="1" kern="1200" dirty="0" smtClean="0">
              <a:latin typeface="+mn-lt"/>
              <a:ea typeface="Tahoma" pitchFamily="34" charset="0"/>
              <a:cs typeface="Tahoma" pitchFamily="34" charset="0"/>
            </a:rPr>
            <a:t>Куратор ОО </a:t>
          </a:r>
        </a:p>
        <a:p>
          <a:r>
            <a:rPr lang="ru-RU" altLang="ru-RU" sz="2500" b="1" kern="1200" dirty="0" smtClean="0">
              <a:latin typeface="+mn-lt"/>
              <a:ea typeface="Tahoma" pitchFamily="34" charset="0"/>
              <a:cs typeface="Tahoma" pitchFamily="34" charset="0"/>
            </a:rPr>
            <a:t>(Отклонить, Куратор МР)</a:t>
          </a:r>
        </a:p>
        <a:p>
          <a:endParaRPr lang="ru-RU" altLang="ru-RU" sz="2500" b="1" kern="1200" dirty="0">
            <a:latin typeface="+mn-lt"/>
            <a:ea typeface="Tahoma" pitchFamily="34" charset="0"/>
            <a:cs typeface="Tahoma" pitchFamily="34" charset="0"/>
          </a:endParaRPr>
        </a:p>
      </dgm:t>
    </dgm:pt>
    <dgm:pt modelId="{46D65D91-5C92-48D3-BA43-A266B92AAD9B}" type="parTrans" cxnId="{A3EA16EC-6D6C-45C2-AFD5-A8E47691A2BE}">
      <dgm:prSet/>
      <dgm:spPr/>
      <dgm:t>
        <a:bodyPr/>
        <a:lstStyle/>
        <a:p>
          <a:endParaRPr lang="ru-RU"/>
        </a:p>
      </dgm:t>
    </dgm:pt>
    <dgm:pt modelId="{43A193F1-7C10-4BD1-A6B5-1D9A4F9B4987}" type="sibTrans" cxnId="{A3EA16EC-6D6C-45C2-AFD5-A8E47691A2BE}">
      <dgm:prSet/>
      <dgm:spPr/>
      <dgm:t>
        <a:bodyPr/>
        <a:lstStyle/>
        <a:p>
          <a:endParaRPr lang="ru-RU"/>
        </a:p>
      </dgm:t>
    </dgm:pt>
    <dgm:pt modelId="{CA99BB14-575F-4337-91E4-ECBD1648B95C}" type="pres">
      <dgm:prSet presAssocID="{2AB93F09-3C34-4501-B642-E018102E1443}" presName="linearFlow" presStyleCnt="0">
        <dgm:presLayoutVars>
          <dgm:dir/>
          <dgm:resizeHandles val="exact"/>
        </dgm:presLayoutVars>
      </dgm:prSet>
      <dgm:spPr/>
    </dgm:pt>
    <dgm:pt modelId="{ADB49BC5-BE45-4DAB-B7E3-FD10B833FC3F}" type="pres">
      <dgm:prSet presAssocID="{D8F4EE66-72BD-48B5-A8FF-5911208D39AA}" presName="composite" presStyleCnt="0"/>
      <dgm:spPr/>
    </dgm:pt>
    <dgm:pt modelId="{481BB562-93BC-4AE4-9F11-DFDCA6D0186B}" type="pres">
      <dgm:prSet presAssocID="{D8F4EE66-72BD-48B5-A8FF-5911208D39AA}" presName="imgShp" presStyleLbl="fgImgPlace1" presStyleIdx="0" presStyleCnt="3" custScaleX="89296" custScaleY="89429"/>
      <dgm:spPr/>
    </dgm:pt>
    <dgm:pt modelId="{FEEB5B71-F8BF-43A5-BB7F-A526DAE9F330}" type="pres">
      <dgm:prSet presAssocID="{D8F4EE66-72BD-48B5-A8FF-5911208D39AA}" presName="txShp" presStyleLbl="node1" presStyleIdx="0" presStyleCnt="3" custScaleX="107442" custLinFactNeighborX="689" custLinFactNeighborY="-564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3C1E97-1FCA-4FCE-B828-70E32ED4CAD3}" type="pres">
      <dgm:prSet presAssocID="{D5DB1D5F-877B-4122-A08F-880F46D6656E}" presName="spacing" presStyleCnt="0"/>
      <dgm:spPr/>
    </dgm:pt>
    <dgm:pt modelId="{EED34F45-30D5-4739-872A-E80B5FDF1081}" type="pres">
      <dgm:prSet presAssocID="{E822B511-F339-41D7-925F-C05DAE4EBB3D}" presName="composite" presStyleCnt="0"/>
      <dgm:spPr/>
    </dgm:pt>
    <dgm:pt modelId="{4468D691-84D7-4F54-88FA-CE2A504D8E34}" type="pres">
      <dgm:prSet presAssocID="{E822B511-F339-41D7-925F-C05DAE4EBB3D}" presName="imgShp" presStyleLbl="fgImgPlace1" presStyleIdx="1" presStyleCnt="3" custScaleX="84854" custScaleY="86442"/>
      <dgm:spPr/>
    </dgm:pt>
    <dgm:pt modelId="{C894FAF5-DCA1-41BA-8DDA-29E5B39C5F21}" type="pres">
      <dgm:prSet presAssocID="{E822B511-F339-41D7-925F-C05DAE4EBB3D}" presName="txShp" presStyleLbl="node1" presStyleIdx="1" presStyleCnt="3" custScaleX="106538" custLinFactNeighborX="705" custLinFactNeighborY="21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5A9B10-CFC7-4D28-8169-20D1522498D6}" type="pres">
      <dgm:prSet presAssocID="{DF69403B-ABED-43C2-B72C-878E662492BA}" presName="spacing" presStyleCnt="0"/>
      <dgm:spPr/>
    </dgm:pt>
    <dgm:pt modelId="{744C7C32-AAFC-42FA-A013-6088E362BC9B}" type="pres">
      <dgm:prSet presAssocID="{A044D845-6658-45F9-8044-72E83FB26A72}" presName="composite" presStyleCnt="0"/>
      <dgm:spPr/>
    </dgm:pt>
    <dgm:pt modelId="{CEF78006-1F5C-4970-B83F-0A1C2E174D79}" type="pres">
      <dgm:prSet presAssocID="{A044D845-6658-45F9-8044-72E83FB26A72}" presName="imgShp" presStyleLbl="fgImgPlace1" presStyleIdx="2" presStyleCnt="3" custScaleX="81533" custScaleY="81566"/>
      <dgm:spPr/>
    </dgm:pt>
    <dgm:pt modelId="{311C0597-6257-42D1-9FFC-12FCA61CA0A4}" type="pres">
      <dgm:prSet presAssocID="{A044D845-6658-45F9-8044-72E83FB26A72}" presName="txShp" presStyleLbl="node1" presStyleIdx="2" presStyleCnt="3" custScaleX="10865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B3DFDC4-73ED-406D-9F01-9562C1F23C2F}" type="presOf" srcId="{D8F4EE66-72BD-48B5-A8FF-5911208D39AA}" destId="{FEEB5B71-F8BF-43A5-BB7F-A526DAE9F330}" srcOrd="0" destOrd="0" presId="urn:microsoft.com/office/officeart/2005/8/layout/vList3#1"/>
    <dgm:cxn modelId="{41C51855-1D2E-4DAE-BB08-B52F3CE9A775}" type="presOf" srcId="{2AB93F09-3C34-4501-B642-E018102E1443}" destId="{CA99BB14-575F-4337-91E4-ECBD1648B95C}" srcOrd="0" destOrd="0" presId="urn:microsoft.com/office/officeart/2005/8/layout/vList3#1"/>
    <dgm:cxn modelId="{A3EA16EC-6D6C-45C2-AFD5-A8E47691A2BE}" srcId="{2AB93F09-3C34-4501-B642-E018102E1443}" destId="{A044D845-6658-45F9-8044-72E83FB26A72}" srcOrd="2" destOrd="0" parTransId="{46D65D91-5C92-48D3-BA43-A266B92AAD9B}" sibTransId="{43A193F1-7C10-4BD1-A6B5-1D9A4F9B4987}"/>
    <dgm:cxn modelId="{E066B3CA-BF7B-4E91-8540-49BD1F9D07AC}" srcId="{2AB93F09-3C34-4501-B642-E018102E1443}" destId="{D8F4EE66-72BD-48B5-A8FF-5911208D39AA}" srcOrd="0" destOrd="0" parTransId="{7F9818B3-11CF-4369-ADA8-BCB9ECF286B3}" sibTransId="{D5DB1D5F-877B-4122-A08F-880F46D6656E}"/>
    <dgm:cxn modelId="{1722F1F0-EBCD-4900-B5C9-D75CB3724CF6}" type="presOf" srcId="{A044D845-6658-45F9-8044-72E83FB26A72}" destId="{311C0597-6257-42D1-9FFC-12FCA61CA0A4}" srcOrd="0" destOrd="0" presId="urn:microsoft.com/office/officeart/2005/8/layout/vList3#1"/>
    <dgm:cxn modelId="{93955BFE-F22C-45F6-99C4-9CD281787599}" srcId="{2AB93F09-3C34-4501-B642-E018102E1443}" destId="{E822B511-F339-41D7-925F-C05DAE4EBB3D}" srcOrd="1" destOrd="0" parTransId="{CF44242C-64F4-48B2-AFD4-389F2E041C18}" sibTransId="{DF69403B-ABED-43C2-B72C-878E662492BA}"/>
    <dgm:cxn modelId="{3DF9F189-16E9-4B14-9109-7CBD4AB507D7}" type="presOf" srcId="{E822B511-F339-41D7-925F-C05DAE4EBB3D}" destId="{C894FAF5-DCA1-41BA-8DDA-29E5B39C5F21}" srcOrd="0" destOrd="0" presId="urn:microsoft.com/office/officeart/2005/8/layout/vList3#1"/>
    <dgm:cxn modelId="{6912DD9C-24B9-4786-A93B-22DC8BE08031}" type="presParOf" srcId="{CA99BB14-575F-4337-91E4-ECBD1648B95C}" destId="{ADB49BC5-BE45-4DAB-B7E3-FD10B833FC3F}" srcOrd="0" destOrd="0" presId="urn:microsoft.com/office/officeart/2005/8/layout/vList3#1"/>
    <dgm:cxn modelId="{96E45C7B-2A36-4924-A583-9ECDAEFF3EF3}" type="presParOf" srcId="{ADB49BC5-BE45-4DAB-B7E3-FD10B833FC3F}" destId="{481BB562-93BC-4AE4-9F11-DFDCA6D0186B}" srcOrd="0" destOrd="0" presId="urn:microsoft.com/office/officeart/2005/8/layout/vList3#1"/>
    <dgm:cxn modelId="{A42E30CB-4236-4B0F-9226-1CDC13588F35}" type="presParOf" srcId="{ADB49BC5-BE45-4DAB-B7E3-FD10B833FC3F}" destId="{FEEB5B71-F8BF-43A5-BB7F-A526DAE9F330}" srcOrd="1" destOrd="0" presId="urn:microsoft.com/office/officeart/2005/8/layout/vList3#1"/>
    <dgm:cxn modelId="{CA65C1E1-DD48-4047-A0F6-B15F3B42F33A}" type="presParOf" srcId="{CA99BB14-575F-4337-91E4-ECBD1648B95C}" destId="{F43C1E97-1FCA-4FCE-B828-70E32ED4CAD3}" srcOrd="1" destOrd="0" presId="urn:microsoft.com/office/officeart/2005/8/layout/vList3#1"/>
    <dgm:cxn modelId="{E67A0F3F-BCEA-468F-BEE8-174A7313EDA7}" type="presParOf" srcId="{CA99BB14-575F-4337-91E4-ECBD1648B95C}" destId="{EED34F45-30D5-4739-872A-E80B5FDF1081}" srcOrd="2" destOrd="0" presId="urn:microsoft.com/office/officeart/2005/8/layout/vList3#1"/>
    <dgm:cxn modelId="{F2BD7CB1-0670-487A-9646-4A5A5A5B1A7D}" type="presParOf" srcId="{EED34F45-30D5-4739-872A-E80B5FDF1081}" destId="{4468D691-84D7-4F54-88FA-CE2A504D8E34}" srcOrd="0" destOrd="0" presId="urn:microsoft.com/office/officeart/2005/8/layout/vList3#1"/>
    <dgm:cxn modelId="{891240C9-50D5-42ED-BB7D-3ED73C4B2DAF}" type="presParOf" srcId="{EED34F45-30D5-4739-872A-E80B5FDF1081}" destId="{C894FAF5-DCA1-41BA-8DDA-29E5B39C5F21}" srcOrd="1" destOrd="0" presId="urn:microsoft.com/office/officeart/2005/8/layout/vList3#1"/>
    <dgm:cxn modelId="{265E912B-126F-4A5B-B20E-BDE26A3ACD81}" type="presParOf" srcId="{CA99BB14-575F-4337-91E4-ECBD1648B95C}" destId="{535A9B10-CFC7-4D28-8169-20D1522498D6}" srcOrd="3" destOrd="0" presId="urn:microsoft.com/office/officeart/2005/8/layout/vList3#1"/>
    <dgm:cxn modelId="{ED30B6BA-F71F-4B1E-8AEF-8706F2640781}" type="presParOf" srcId="{CA99BB14-575F-4337-91E4-ECBD1648B95C}" destId="{744C7C32-AAFC-42FA-A013-6088E362BC9B}" srcOrd="4" destOrd="0" presId="urn:microsoft.com/office/officeart/2005/8/layout/vList3#1"/>
    <dgm:cxn modelId="{C5BF77E3-D020-427D-9FB4-23158E8F74E5}" type="presParOf" srcId="{744C7C32-AAFC-42FA-A013-6088E362BC9B}" destId="{CEF78006-1F5C-4970-B83F-0A1C2E174D79}" srcOrd="0" destOrd="0" presId="urn:microsoft.com/office/officeart/2005/8/layout/vList3#1"/>
    <dgm:cxn modelId="{AB56525F-57F5-4B24-B66E-BA0A5C26B048}" type="presParOf" srcId="{744C7C32-AAFC-42FA-A013-6088E362BC9B}" destId="{311C0597-6257-42D1-9FFC-12FCA61CA0A4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6C02DB-97F0-47E5-AE41-DC8D2C1A3A07}">
      <dsp:nvSpPr>
        <dsp:cNvPr id="0" name=""/>
        <dsp:cNvSpPr/>
      </dsp:nvSpPr>
      <dsp:spPr>
        <a:xfrm>
          <a:off x="1866689" y="0"/>
          <a:ext cx="6953768" cy="3585963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AB1F06-67F9-4C9A-B494-2B434C7040BF}">
      <dsp:nvSpPr>
        <dsp:cNvPr id="0" name=""/>
        <dsp:cNvSpPr/>
      </dsp:nvSpPr>
      <dsp:spPr>
        <a:xfrm>
          <a:off x="2483769" y="2837039"/>
          <a:ext cx="144736" cy="14473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846817-5CB4-4F1B-A803-138D83F8350D}">
      <dsp:nvSpPr>
        <dsp:cNvPr id="0" name=""/>
        <dsp:cNvSpPr/>
      </dsp:nvSpPr>
      <dsp:spPr>
        <a:xfrm>
          <a:off x="2261750" y="3024336"/>
          <a:ext cx="1680326" cy="3675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693" tIns="0" rIns="0" bIns="0" numCol="1" spcCol="1270" anchor="t" anchorCtr="0">
          <a:noAutofit/>
        </a:bodyPr>
        <a:lstStyle/>
        <a:p>
          <a:pPr lvl="0" algn="ctr" defTabSz="711200" rtl="0" fontAlgn="base">
            <a:lnSpc>
              <a:spcPct val="90000"/>
            </a:lnSpc>
            <a:spcBef>
              <a:spcPct val="0"/>
            </a:spcBef>
            <a:spcAft>
              <a:spcPct val="0"/>
            </a:spcAft>
          </a:pPr>
          <a:r>
            <a:rPr lang="ru-RU" sz="1600" b="1" kern="1200" dirty="0" smtClean="0">
              <a:solidFill>
                <a:srgbClr val="C00000"/>
              </a:solidFill>
              <a:latin typeface="Tahoma" pitchFamily="34" charset="0"/>
              <a:ea typeface="+mj-ea"/>
              <a:cs typeface="Tahoma" pitchFamily="34" charset="0"/>
            </a:rPr>
            <a:t>Педагог</a:t>
          </a:r>
        </a:p>
      </dsp:txBody>
      <dsp:txXfrm>
        <a:off x="2261750" y="3024336"/>
        <a:ext cx="1680326" cy="367528"/>
      </dsp:txXfrm>
    </dsp:sp>
    <dsp:sp modelId="{8FBE2196-4E3B-451D-ABAB-8565D1C1428B}">
      <dsp:nvSpPr>
        <dsp:cNvPr id="0" name=""/>
        <dsp:cNvSpPr/>
      </dsp:nvSpPr>
      <dsp:spPr>
        <a:xfrm>
          <a:off x="3660323" y="1937691"/>
          <a:ext cx="251715" cy="25171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7C2C6E-0935-4800-9040-E1CBD884E9F4}">
      <dsp:nvSpPr>
        <dsp:cNvPr id="0" name=""/>
        <dsp:cNvSpPr/>
      </dsp:nvSpPr>
      <dsp:spPr>
        <a:xfrm>
          <a:off x="3122435" y="2048876"/>
          <a:ext cx="1321506" cy="17974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79" tIns="0" rIns="0" bIns="0" numCol="1" spcCol="1270" anchor="t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kern="1200" dirty="0"/>
        </a:p>
      </dsp:txBody>
      <dsp:txXfrm>
        <a:off x="3122435" y="2048876"/>
        <a:ext cx="1321506" cy="1797406"/>
      </dsp:txXfrm>
    </dsp:sp>
    <dsp:sp modelId="{E66DE684-9329-4FE3-985B-CB5A58EF6A51}">
      <dsp:nvSpPr>
        <dsp:cNvPr id="0" name=""/>
        <dsp:cNvSpPr/>
      </dsp:nvSpPr>
      <dsp:spPr>
        <a:xfrm>
          <a:off x="4932040" y="1290819"/>
          <a:ext cx="333523" cy="33352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CC2E5A-DE4A-47E7-8D94-231FA4E0FE7A}">
      <dsp:nvSpPr>
        <dsp:cNvPr id="0" name=""/>
        <dsp:cNvSpPr/>
      </dsp:nvSpPr>
      <dsp:spPr>
        <a:xfrm>
          <a:off x="4898907" y="1856181"/>
          <a:ext cx="2370518" cy="4576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6727" tIns="0" rIns="0" bIns="0" numCol="1" spcCol="1270" anchor="t" anchorCtr="0">
          <a:noAutofit/>
        </a:bodyPr>
        <a:lstStyle/>
        <a:p>
          <a:pPr marL="0" lvl="0" algn="ctr" defTabSz="914400" rtl="0" eaLnBrk="1" fontAlgn="base" latinLnBrk="0" hangingPunct="1">
            <a:lnSpc>
              <a:spcPct val="90000"/>
            </a:lnSpc>
            <a:spcBef>
              <a:spcPct val="0"/>
            </a:spcBef>
            <a:spcAft>
              <a:spcPct val="0"/>
            </a:spcAft>
          </a:pPr>
          <a:r>
            <a:rPr lang="ru-RU" sz="1400" b="1" kern="1200" dirty="0" smtClean="0">
              <a:solidFill>
                <a:srgbClr val="C00000"/>
              </a:solidFill>
              <a:latin typeface="Tahoma" pitchFamily="34" charset="0"/>
              <a:ea typeface="+mj-ea"/>
              <a:cs typeface="Tahoma" pitchFamily="34" charset="0"/>
            </a:rPr>
            <a:t>Муниципальный район</a:t>
          </a:r>
          <a:endParaRPr lang="en-US" sz="1400" b="1" kern="1200" dirty="0" smtClean="0">
            <a:solidFill>
              <a:schemeClr val="tx1">
                <a:lumMod val="65000"/>
                <a:lumOff val="35000"/>
              </a:schemeClr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/>
        </a:p>
      </dsp:txBody>
      <dsp:txXfrm>
        <a:off x="4898907" y="1856181"/>
        <a:ext cx="2370518" cy="457638"/>
      </dsp:txXfrm>
    </dsp:sp>
    <dsp:sp modelId="{02C73BCB-6D48-4E49-8D7A-ED5ECA17C4CE}">
      <dsp:nvSpPr>
        <dsp:cNvPr id="0" name=""/>
        <dsp:cNvSpPr/>
      </dsp:nvSpPr>
      <dsp:spPr>
        <a:xfrm>
          <a:off x="7787434" y="435748"/>
          <a:ext cx="580315" cy="63041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5F3FB7-B084-40A9-A874-25EBCDB9FF61}">
      <dsp:nvSpPr>
        <dsp:cNvPr id="0" name=""/>
        <dsp:cNvSpPr/>
      </dsp:nvSpPr>
      <dsp:spPr>
        <a:xfrm>
          <a:off x="5660871" y="934857"/>
          <a:ext cx="1321506" cy="28200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6747" tIns="0" rIns="0" bIns="0" numCol="1" spcCol="1270" anchor="t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kern="1200" dirty="0"/>
        </a:p>
      </dsp:txBody>
      <dsp:txXfrm>
        <a:off x="5660871" y="934857"/>
        <a:ext cx="1321506" cy="282000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EB5B71-F8BF-43A5-BB7F-A526DAE9F330}">
      <dsp:nvSpPr>
        <dsp:cNvPr id="0" name=""/>
        <dsp:cNvSpPr/>
      </dsp:nvSpPr>
      <dsp:spPr>
        <a:xfrm rot="10800000">
          <a:off x="1336701" y="0"/>
          <a:ext cx="5563543" cy="1280078"/>
        </a:xfrm>
        <a:prstGeom prst="homePlat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2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64479" tIns="95250" rIns="17780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2500" b="1" kern="1200" dirty="0" smtClean="0">
              <a:latin typeface="+mn-lt"/>
              <a:ea typeface="Tahoma" pitchFamily="34" charset="0"/>
              <a:cs typeface="Tahoma" pitchFamily="34" charset="0"/>
            </a:rPr>
            <a:t>Куратор МОиН РТ</a:t>
          </a:r>
        </a:p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2500" b="1" kern="1200" dirty="0" smtClean="0">
              <a:latin typeface="+mn-lt"/>
              <a:ea typeface="Tahoma" pitchFamily="34" charset="0"/>
              <a:cs typeface="Tahoma" pitchFamily="34" charset="0"/>
            </a:rPr>
            <a:t>(Отклонить, Утвердить) </a:t>
          </a:r>
          <a:endParaRPr lang="ru-RU" altLang="ru-RU" sz="2500" b="1" kern="1200" dirty="0">
            <a:latin typeface="+mn-lt"/>
            <a:ea typeface="Tahoma" pitchFamily="34" charset="0"/>
            <a:cs typeface="Tahoma" pitchFamily="34" charset="0"/>
          </a:endParaRPr>
        </a:p>
      </dsp:txBody>
      <dsp:txXfrm rot="10800000">
        <a:off x="1656720" y="0"/>
        <a:ext cx="5243524" cy="1280078"/>
      </dsp:txXfrm>
    </dsp:sp>
    <dsp:sp modelId="{481BB562-93BC-4AE4-9F11-DFDCA6D0186B}">
      <dsp:nvSpPr>
        <dsp:cNvPr id="0" name=""/>
        <dsp:cNvSpPr/>
      </dsp:nvSpPr>
      <dsp:spPr>
        <a:xfrm>
          <a:off x="922174" y="69683"/>
          <a:ext cx="1143059" cy="1144761"/>
        </a:xfrm>
        <a:prstGeom prst="ellipse">
          <a:avLst/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C894FAF5-DCA1-41BA-8DDA-29E5B39C5F21}">
      <dsp:nvSpPr>
        <dsp:cNvPr id="0" name=""/>
        <dsp:cNvSpPr/>
      </dsp:nvSpPr>
      <dsp:spPr>
        <a:xfrm rot="10800000">
          <a:off x="1358422" y="1692365"/>
          <a:ext cx="5516733" cy="1280078"/>
        </a:xfrm>
        <a:prstGeom prst="homePlate">
          <a:avLst/>
        </a:prstGeom>
        <a:gradFill rotWithShape="0">
          <a:gsLst>
            <a:gs pos="0">
              <a:schemeClr val="accent2">
                <a:hueOff val="-10081593"/>
                <a:satOff val="4384"/>
                <a:lumOff val="1275"/>
                <a:alphaOff val="0"/>
                <a:tint val="62000"/>
                <a:satMod val="180000"/>
              </a:schemeClr>
            </a:gs>
            <a:gs pos="65000">
              <a:schemeClr val="accent2">
                <a:hueOff val="-10081593"/>
                <a:satOff val="4384"/>
                <a:lumOff val="1275"/>
                <a:alphaOff val="0"/>
                <a:tint val="32000"/>
                <a:satMod val="250000"/>
              </a:schemeClr>
            </a:gs>
            <a:gs pos="100000">
              <a:schemeClr val="accent2">
                <a:hueOff val="-10081593"/>
                <a:satOff val="4384"/>
                <a:lumOff val="1275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64479" tIns="95250" rIns="17780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2500" b="1" kern="1200" dirty="0" smtClean="0">
              <a:latin typeface="+mn-lt"/>
              <a:ea typeface="Tahoma" pitchFamily="34" charset="0"/>
              <a:cs typeface="Tahoma" pitchFamily="34" charset="0"/>
            </a:rPr>
            <a:t>Куратор МР </a:t>
          </a:r>
        </a:p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2500" b="1" kern="1200" dirty="0" smtClean="0">
              <a:latin typeface="+mn-lt"/>
              <a:ea typeface="Tahoma" pitchFamily="34" charset="0"/>
              <a:cs typeface="Tahoma" pitchFamily="34" charset="0"/>
            </a:rPr>
            <a:t>(Отклонить, Куратор МОиН РТ)</a:t>
          </a:r>
          <a:endParaRPr lang="ru-RU" altLang="ru-RU" sz="2500" b="1" kern="1200" dirty="0">
            <a:latin typeface="+mn-lt"/>
            <a:ea typeface="Tahoma" pitchFamily="34" charset="0"/>
            <a:cs typeface="Tahoma" pitchFamily="34" charset="0"/>
          </a:endParaRPr>
        </a:p>
      </dsp:txBody>
      <dsp:txXfrm rot="10800000">
        <a:off x="1678441" y="1692365"/>
        <a:ext cx="5196714" cy="1280078"/>
      </dsp:txXfrm>
    </dsp:sp>
    <dsp:sp modelId="{4468D691-84D7-4F54-88FA-CE2A504D8E34}">
      <dsp:nvSpPr>
        <dsp:cNvPr id="0" name=""/>
        <dsp:cNvSpPr/>
      </dsp:nvSpPr>
      <dsp:spPr>
        <a:xfrm>
          <a:off x="948092" y="1750993"/>
          <a:ext cx="1086198" cy="1106525"/>
        </a:xfrm>
        <a:prstGeom prst="ellipse">
          <a:avLst/>
        </a:prstGeom>
        <a:solidFill>
          <a:schemeClr val="accent2">
            <a:tint val="50000"/>
            <a:hueOff val="-10478886"/>
            <a:satOff val="8165"/>
            <a:lumOff val="744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311C0597-6257-42D1-9FFC-12FCA61CA0A4}">
      <dsp:nvSpPr>
        <dsp:cNvPr id="0" name=""/>
        <dsp:cNvSpPr/>
      </dsp:nvSpPr>
      <dsp:spPr>
        <a:xfrm rot="10800000">
          <a:off x="1229266" y="3326408"/>
          <a:ext cx="5626096" cy="1280078"/>
        </a:xfrm>
        <a:prstGeom prst="homePlate">
          <a:avLst/>
        </a:prstGeom>
        <a:gradFill rotWithShape="0">
          <a:gsLst>
            <a:gs pos="0">
              <a:schemeClr val="accent2">
                <a:hueOff val="-20163186"/>
                <a:satOff val="8769"/>
                <a:lumOff val="2550"/>
                <a:alphaOff val="0"/>
                <a:tint val="62000"/>
                <a:satMod val="180000"/>
              </a:schemeClr>
            </a:gs>
            <a:gs pos="65000">
              <a:schemeClr val="accent2">
                <a:hueOff val="-20163186"/>
                <a:satOff val="8769"/>
                <a:lumOff val="2550"/>
                <a:alphaOff val="0"/>
                <a:tint val="32000"/>
                <a:satMod val="250000"/>
              </a:schemeClr>
            </a:gs>
            <a:gs pos="100000">
              <a:schemeClr val="accent2">
                <a:hueOff val="-20163186"/>
                <a:satOff val="8769"/>
                <a:lumOff val="255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64479" tIns="95250" rIns="17780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altLang="ru-RU" sz="2500" b="1" kern="1200" dirty="0" smtClean="0">
            <a:latin typeface="+mn-lt"/>
            <a:ea typeface="Tahoma" pitchFamily="34" charset="0"/>
            <a:cs typeface="Tahoma" pitchFamily="34" charset="0"/>
          </a:endParaRPr>
        </a:p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2500" b="1" kern="1200" dirty="0" smtClean="0">
              <a:latin typeface="+mn-lt"/>
              <a:ea typeface="Tahoma" pitchFamily="34" charset="0"/>
              <a:cs typeface="Tahoma" pitchFamily="34" charset="0"/>
            </a:rPr>
            <a:t>Куратор ОО </a:t>
          </a:r>
        </a:p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2500" b="1" kern="1200" dirty="0" smtClean="0">
              <a:latin typeface="+mn-lt"/>
              <a:ea typeface="Tahoma" pitchFamily="34" charset="0"/>
              <a:cs typeface="Tahoma" pitchFamily="34" charset="0"/>
            </a:rPr>
            <a:t>(Отклонить, Куратор МР)</a:t>
          </a:r>
        </a:p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altLang="ru-RU" sz="2500" b="1" kern="1200" dirty="0">
            <a:latin typeface="+mn-lt"/>
            <a:ea typeface="Tahoma" pitchFamily="34" charset="0"/>
            <a:cs typeface="Tahoma" pitchFamily="34" charset="0"/>
          </a:endParaRPr>
        </a:p>
      </dsp:txBody>
      <dsp:txXfrm rot="10800000">
        <a:off x="1549285" y="3326408"/>
        <a:ext cx="5306077" cy="1280078"/>
      </dsp:txXfrm>
    </dsp:sp>
    <dsp:sp modelId="{CEF78006-1F5C-4970-B83F-0A1C2E174D79}">
      <dsp:nvSpPr>
        <dsp:cNvPr id="0" name=""/>
        <dsp:cNvSpPr/>
      </dsp:nvSpPr>
      <dsp:spPr>
        <a:xfrm>
          <a:off x="931379" y="3444393"/>
          <a:ext cx="1043686" cy="1044109"/>
        </a:xfrm>
        <a:prstGeom prst="ellipse">
          <a:avLst/>
        </a:prstGeom>
        <a:solidFill>
          <a:schemeClr val="accent2">
            <a:tint val="50000"/>
            <a:hueOff val="-20957772"/>
            <a:satOff val="16331"/>
            <a:lumOff val="1488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6134" cy="496253"/>
          </a:xfrm>
          <a:prstGeom prst="rect">
            <a:avLst/>
          </a:prstGeom>
        </p:spPr>
        <p:txBody>
          <a:bodyPr vert="horz" lIns="90946" tIns="45473" rIns="90946" bIns="45473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955" y="1"/>
            <a:ext cx="2946134" cy="496253"/>
          </a:xfrm>
          <a:prstGeom prst="rect">
            <a:avLst/>
          </a:prstGeom>
        </p:spPr>
        <p:txBody>
          <a:bodyPr vert="horz" lIns="90946" tIns="45473" rIns="90946" bIns="45473" rtlCol="0"/>
          <a:lstStyle>
            <a:lvl1pPr algn="r">
              <a:defRPr sz="1200"/>
            </a:lvl1pPr>
          </a:lstStyle>
          <a:p>
            <a:fld id="{C72B141C-8C36-4B94-8B2D-AD6B7C3ECEC0}" type="datetimeFigureOut">
              <a:rPr lang="ru-RU" smtClean="0"/>
              <a:pPr/>
              <a:t>31.01.2019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28801"/>
            <a:ext cx="2946134" cy="496252"/>
          </a:xfrm>
          <a:prstGeom prst="rect">
            <a:avLst/>
          </a:prstGeom>
        </p:spPr>
        <p:txBody>
          <a:bodyPr vert="horz" lIns="90946" tIns="45473" rIns="90946" bIns="45473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955" y="9428801"/>
            <a:ext cx="2946134" cy="496252"/>
          </a:xfrm>
          <a:prstGeom prst="rect">
            <a:avLst/>
          </a:prstGeom>
        </p:spPr>
        <p:txBody>
          <a:bodyPr vert="horz" lIns="90946" tIns="45473" rIns="90946" bIns="45473" rtlCol="0" anchor="b"/>
          <a:lstStyle>
            <a:lvl1pPr algn="r">
              <a:defRPr sz="1200"/>
            </a:lvl1pPr>
          </a:lstStyle>
          <a:p>
            <a:fld id="{12EFECEC-5E2D-456E-A474-DFA1AB4E80D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81460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6332"/>
          </a:xfrm>
          <a:prstGeom prst="rect">
            <a:avLst/>
          </a:prstGeom>
        </p:spPr>
        <p:txBody>
          <a:bodyPr vert="horz" lIns="90946" tIns="45473" rIns="90946" bIns="45473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6332"/>
          </a:xfrm>
          <a:prstGeom prst="rect">
            <a:avLst/>
          </a:prstGeom>
        </p:spPr>
        <p:txBody>
          <a:bodyPr vert="horz" lIns="90946" tIns="45473" rIns="90946" bIns="45473" rtlCol="0"/>
          <a:lstStyle>
            <a:lvl1pPr algn="r">
              <a:defRPr sz="1200"/>
            </a:lvl1pPr>
          </a:lstStyle>
          <a:p>
            <a:fld id="{9E87A04A-1D79-4CE6-9FA4-7606F3ADCCAF}" type="datetimeFigureOut">
              <a:rPr lang="ru-RU" smtClean="0"/>
              <a:pPr/>
              <a:t>31.01.2019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4113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946" tIns="45473" rIns="90946" bIns="45473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6"/>
          </a:xfrm>
          <a:prstGeom prst="rect">
            <a:avLst/>
          </a:prstGeom>
        </p:spPr>
        <p:txBody>
          <a:bodyPr vert="horz" lIns="90946" tIns="45473" rIns="90946" bIns="45473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28585"/>
            <a:ext cx="2945659" cy="496332"/>
          </a:xfrm>
          <a:prstGeom prst="rect">
            <a:avLst/>
          </a:prstGeom>
        </p:spPr>
        <p:txBody>
          <a:bodyPr vert="horz" lIns="90946" tIns="45473" rIns="90946" bIns="45473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428585"/>
            <a:ext cx="2945659" cy="496332"/>
          </a:xfrm>
          <a:prstGeom prst="rect">
            <a:avLst/>
          </a:prstGeom>
        </p:spPr>
        <p:txBody>
          <a:bodyPr vert="horz" lIns="90946" tIns="45473" rIns="90946" bIns="45473" rtlCol="0" anchor="b"/>
          <a:lstStyle>
            <a:lvl1pPr algn="r">
              <a:defRPr sz="1200"/>
            </a:lvl1pPr>
          </a:lstStyle>
          <a:p>
            <a:fld id="{5527F5C3-C9F5-40F2-8017-BC469BB515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13953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4113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4A79B9-795D-4F33-951B-5918FBFCB101}" type="slidenum">
              <a:rPr lang="ru-RU" smtClean="0"/>
              <a:pPr>
                <a:defRPr/>
              </a:pPr>
              <a:t>20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11431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4113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ЛК педагога -  Педагогическая аттестация  - Создать пакет</a:t>
            </a:r>
          </a:p>
          <a:p>
            <a:r>
              <a:rPr lang="ru-RU" dirty="0" smtClean="0"/>
              <a:t>При создании пакета  необходимо выбрать из списка – </a:t>
            </a:r>
          </a:p>
          <a:p>
            <a:r>
              <a:rPr lang="ru-RU" dirty="0" smtClean="0"/>
              <a:t> - заявленную категорию, </a:t>
            </a:r>
          </a:p>
          <a:p>
            <a:r>
              <a:rPr lang="ru-RU" dirty="0" smtClean="0"/>
              <a:t> - предмет (для школ и СПО)</a:t>
            </a:r>
          </a:p>
          <a:p>
            <a:r>
              <a:rPr lang="ru-RU" dirty="0" smtClean="0"/>
              <a:t> - должность</a:t>
            </a:r>
          </a:p>
          <a:p>
            <a:r>
              <a:rPr lang="ru-RU" dirty="0" smtClean="0"/>
              <a:t> - указать наличие льготы.</a:t>
            </a:r>
          </a:p>
          <a:p>
            <a:endParaRPr lang="ru-RU" dirty="0" smtClean="0"/>
          </a:p>
          <a:p>
            <a:r>
              <a:rPr lang="ru-RU" dirty="0" smtClean="0"/>
              <a:t>Приложить электронные документы </a:t>
            </a:r>
          </a:p>
          <a:p>
            <a:r>
              <a:rPr lang="ru-RU" dirty="0" smtClean="0"/>
              <a:t> - заявление</a:t>
            </a:r>
          </a:p>
          <a:p>
            <a:r>
              <a:rPr lang="ru-RU" dirty="0" smtClean="0"/>
              <a:t> - карту результативности</a:t>
            </a:r>
          </a:p>
          <a:p>
            <a:r>
              <a:rPr lang="ru-RU" dirty="0" smtClean="0"/>
              <a:t> - справку о прохождении тестирования</a:t>
            </a:r>
          </a:p>
          <a:p>
            <a:r>
              <a:rPr lang="ru-RU" dirty="0" smtClean="0"/>
              <a:t>-др. документы.</a:t>
            </a:r>
          </a:p>
          <a:p>
            <a:r>
              <a:rPr lang="ru-RU" dirty="0" smtClean="0"/>
              <a:t> Пакет можно формировать поэтапно в удобное время.</a:t>
            </a:r>
          </a:p>
          <a:p>
            <a:r>
              <a:rPr lang="ru-RU" dirty="0" smtClean="0"/>
              <a:t>Пакет можно отправить куратору ОО или удалить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BAF3D5-1B80-4EF4-B75C-FF638E31CB44}" type="slidenum">
              <a:rPr lang="ru-RU" smtClean="0"/>
              <a:pPr>
                <a:defRPr/>
              </a:pPr>
              <a:t>25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02926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F5C3-C9F5-40F2-8017-BC469BB515E1}" type="slidenum">
              <a:rPr lang="ru-RU" smtClean="0"/>
              <a:pPr/>
              <a:t>42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16292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AA40D98-67B8-4E26-A627-D95E4CF8B836}" type="datetimeFigureOut">
              <a:rPr lang="ru-RU" smtClean="0"/>
              <a:pPr/>
              <a:t>31.01.2019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AA40D98-67B8-4E26-A627-D95E4CF8B836}" type="datetimeFigureOut">
              <a:rPr lang="ru-RU" smtClean="0"/>
              <a:pPr/>
              <a:t>31.01.2019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AA40D98-67B8-4E26-A627-D95E4CF8B836}" type="datetimeFigureOut">
              <a:rPr lang="ru-RU" smtClean="0"/>
              <a:pPr/>
              <a:t>31.01.2019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AA40D98-67B8-4E26-A627-D95E4CF8B836}" type="datetimeFigureOut">
              <a:rPr lang="ru-RU" smtClean="0"/>
              <a:pPr/>
              <a:t>31.01.2019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AA40D98-67B8-4E26-A627-D95E4CF8B836}" type="datetimeFigureOut">
              <a:rPr lang="ru-RU" smtClean="0"/>
              <a:pPr/>
              <a:t>31.01.2019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AA40D98-67B8-4E26-A627-D95E4CF8B836}" type="datetimeFigureOut">
              <a:rPr lang="ru-RU" smtClean="0"/>
              <a:pPr/>
              <a:t>31.01.2019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AA40D98-67B8-4E26-A627-D95E4CF8B836}" type="datetimeFigureOut">
              <a:rPr lang="ru-RU" smtClean="0"/>
              <a:pPr/>
              <a:t>31.01.2019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8AA40D98-67B8-4E26-A627-D95E4CF8B836}" type="datetimeFigureOut">
              <a:rPr lang="ru-RU" smtClean="0"/>
              <a:pPr/>
              <a:t>31.01.2019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AA40D98-67B8-4E26-A627-D95E4CF8B836}" type="datetimeFigureOut">
              <a:rPr lang="ru-RU" smtClean="0"/>
              <a:pPr/>
              <a:t>31.01.2019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AA40D98-67B8-4E26-A627-D95E4CF8B836}" type="datetimeFigureOut">
              <a:rPr lang="ru-RU" smtClean="0"/>
              <a:pPr/>
              <a:t>31.01.2019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AA40D98-67B8-4E26-A627-D95E4CF8B836}" type="datetimeFigureOut">
              <a:rPr lang="ru-RU" smtClean="0"/>
              <a:pPr/>
              <a:t>31.01.2019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935163"/>
            <a:ext cx="8229600" cy="4389437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485C4A-1BDB-40AF-9D85-BDB4F5BBB4DA}" type="datetimeFigureOut">
              <a:rPr lang="ru-RU"/>
              <a:pPr>
                <a:defRPr/>
              </a:pPr>
              <a:t>31.01.2019</a:t>
            </a:fld>
            <a:endParaRPr lang="ru-RU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218FFE-40F0-485E-BB54-E840FAEFCB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8AA40D98-67B8-4E26-A627-D95E4CF8B836}" type="datetimeFigureOut">
              <a:rPr lang="ru-RU" smtClean="0"/>
              <a:pPr/>
              <a:t>31.01.2019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F5FD19F0-4726-4784-BBD7-2F602B4A98C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  <p:sldLayoutId id="2147483840" r:id="rId12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5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3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://help.edu.tatar.ru/wp-content/uploads/2015/04/%D0%B7%D0%B0%D0%B3%D1%80%D1%83%D0%B7%D0%BA%D0%B0-%D0%B7%D0%B0%D1%8F%D0%B2%D0%BB%D0%B5%D0%BD%D0%B8%D1%8F.png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://help.edu.tatar.ru/wp-content/uploads/2015/04/%D0%A1%D0%BE%D1%85%D1%80%D0%B0%D0%BD%D0%B5%D0%BD%D0%B8%D0%B5-%D0%BF%D0%B0%D0%BA%D0%B5%D1%82%D0%B0.png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://help.edu.tatar.ru/wp-content/uploads/2015/04/%D0%98%D0%B7%D0%BC-%D1%82%D0%B8%D0%BF-%D0%B4%D0%BE%D0%BA%D1%83%D0%BC%D0%B5%D0%BD%D1%82%D0%B01.png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://help.edu.tatar.ru/wp-content/uploads/2015/04/%D0%A2%D0%B8%D0%BF-%D0%B4%D0%BE%D0%BA%D1%83%D0%BC%D0%B5%D0%BD%D1%82%D0%B0.png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://help.edu.tatar.ru/wp-content/uploads/2015/04/%D0%97%D0%B0%D0%BF%D0%B8%D1%81%D1%8C-%D0%B2-%D0%9B%D0%9A-%D0%B8-%D0%B8%D0%BD%D1%81%D1%82%D1%80%D1%83%D0%BC%D0%B5%D0%BD%D1%82%D1%8B3.png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://help.edu.tatar.ru/wp-content/uploads/2015/04/%D0%97%D0%B0%D0%BF%D0%B8%D1%81%D1%8C-%D0%B2-%D0%9B%D0%9A-%D0%B8-%D0%B8%D0%BD%D1%81%D1%82%D1%80%D1%83%D0%BC%D0%B5%D0%BD%D1%82%D1%8B3.png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3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245225"/>
            <a:ext cx="2133600" cy="476250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E3239D4-45FC-4E3A-8E46-84010197414C}" type="slidenum">
              <a:rPr lang="ru-RU" altLang="ru-RU" sz="1400" smtClean="0">
                <a:solidFill>
                  <a:schemeClr val="tx1"/>
                </a:solidFill>
                <a:latin typeface="Verdana" pitchFamily="34" charset="0"/>
              </a:rPr>
              <a:pPr/>
              <a:t>1</a:t>
            </a:fld>
            <a:endParaRPr lang="ru-RU" altLang="ru-RU" sz="1400" dirty="0" smtClean="0">
              <a:solidFill>
                <a:schemeClr val="tx1"/>
              </a:solidFill>
              <a:latin typeface="Verdana" pitchFamily="34" charset="0"/>
            </a:endParaRPr>
          </a:p>
        </p:txBody>
      </p:sp>
      <p:sp>
        <p:nvSpPr>
          <p:cNvPr id="5123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785786" y="785794"/>
            <a:ext cx="7643812" cy="4357687"/>
          </a:xfrm>
        </p:spPr>
        <p:txBody>
          <a:bodyPr>
            <a:normAutofit/>
          </a:bodyPr>
          <a:lstStyle/>
          <a:p>
            <a:pPr algn="ctr" eaLnBrk="1" hangingPunct="1"/>
            <a:r>
              <a:rPr lang="ru-RU" altLang="ru-RU" sz="4000" b="1" dirty="0" smtClean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  <a:cs typeface="Times New Roman" pitchFamily="18" charset="0"/>
              </a:rPr>
              <a:t>Вопросы организации заявительной аттестации </a:t>
            </a:r>
            <a:br>
              <a:rPr lang="ru-RU" altLang="ru-RU" sz="4000" b="1" dirty="0" smtClean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  <a:cs typeface="Times New Roman" pitchFamily="18" charset="0"/>
              </a:rPr>
            </a:br>
            <a:r>
              <a:rPr lang="ru-RU" altLang="ru-RU" sz="4000" b="1" dirty="0" smtClean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  <a:cs typeface="Times New Roman" pitchFamily="18" charset="0"/>
              </a:rPr>
              <a:t/>
            </a:r>
            <a:br>
              <a:rPr lang="ru-RU" altLang="ru-RU" sz="4000" b="1" dirty="0" smtClean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  <a:cs typeface="Times New Roman" pitchFamily="18" charset="0"/>
              </a:rPr>
            </a:br>
            <a:r>
              <a:rPr lang="ru-RU" altLang="ru-RU" sz="4000" b="1" dirty="0" smtClean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  <a:cs typeface="Times New Roman" pitchFamily="18" charset="0"/>
              </a:rPr>
              <a:t>Рекомендации по обязательной аттестации</a:t>
            </a:r>
            <a:r>
              <a:rPr lang="ru-RU" altLang="ru-RU" sz="3100" dirty="0" smtClean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  <a:cs typeface="Times New Roman" pitchFamily="18" charset="0"/>
              </a:rPr>
              <a:t/>
            </a:r>
            <a:br>
              <a:rPr lang="ru-RU" altLang="ru-RU" sz="3100" dirty="0" smtClean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  <a:cs typeface="Times New Roman" pitchFamily="18" charset="0"/>
              </a:rPr>
            </a:br>
            <a:r>
              <a:rPr lang="ru-RU" altLang="ru-RU" sz="2800" dirty="0" smtClean="0">
                <a:solidFill>
                  <a:srgbClr val="C00000"/>
                </a:solidFill>
                <a:latin typeface="Arial Black" pitchFamily="34" charset="0"/>
              </a:rPr>
              <a:t>         </a:t>
            </a:r>
            <a:endParaRPr lang="ru-RU" altLang="ru-RU" dirty="0" smtClean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5125" name="Скругленный прямоугольник 15"/>
          <p:cNvSpPr>
            <a:spLocks noChangeArrowheads="1"/>
          </p:cNvSpPr>
          <p:nvPr/>
        </p:nvSpPr>
        <p:spPr bwMode="auto">
          <a:xfrm>
            <a:off x="4067175" y="4343400"/>
            <a:ext cx="4208463" cy="1524000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eaLnBrk="1" hangingPunct="1"/>
            <a:endParaRPr lang="tt-RU" altLang="ru-RU" sz="16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B2E291B-F4CD-47F8-9C9C-BE028D2A41E5}" type="slidenum">
              <a:rPr lang="ru-RU" altLang="ru-RU" smtClean="0">
                <a:solidFill>
                  <a:srgbClr val="045C75"/>
                </a:solidFill>
              </a:rPr>
              <a:pPr/>
              <a:t>2</a:t>
            </a:fld>
            <a:endParaRPr lang="ru-RU" altLang="ru-RU" smtClean="0">
              <a:solidFill>
                <a:srgbClr val="045C75"/>
              </a:solidFill>
            </a:endParaRPr>
          </a:p>
        </p:txBody>
      </p:sp>
      <p:sp>
        <p:nvSpPr>
          <p:cNvPr id="8195" name="Заголовок 2"/>
          <p:cNvSpPr>
            <a:spLocks noGrp="1"/>
          </p:cNvSpPr>
          <p:nvPr>
            <p:ph type="title" idx="4294967295"/>
          </p:nvPr>
        </p:nvSpPr>
        <p:spPr>
          <a:xfrm>
            <a:off x="285720" y="1142984"/>
            <a:ext cx="8496300" cy="4248150"/>
          </a:xfrm>
        </p:spPr>
        <p:txBody>
          <a:bodyPr rtlCol="0">
            <a:normAutofit fontScale="90000"/>
          </a:bodyPr>
          <a:lstStyle/>
          <a:p>
            <a:pPr lvl="2" algn="ctr" eaLnBrk="1" fontAlgn="auto" hangingPunct="1">
              <a:spcAft>
                <a:spcPts val="0"/>
              </a:spcAft>
              <a:defRPr/>
            </a:pPr>
            <a:r>
              <a:rPr lang="ru-RU" altLang="ru-RU" sz="1800" dirty="0" smtClean="0">
                <a:solidFill>
                  <a:schemeClr val="tx2"/>
                </a:solidFill>
                <a:latin typeface="Times New Roman" panose="02020603050405020304" pitchFamily="18" charset="0"/>
              </a:rPr>
              <a:t/>
            </a:r>
            <a:br>
              <a:rPr lang="ru-RU" altLang="ru-RU" sz="1800" dirty="0" smtClean="0">
                <a:solidFill>
                  <a:schemeClr val="tx2"/>
                </a:solidFill>
                <a:latin typeface="Times New Roman" panose="02020603050405020304" pitchFamily="18" charset="0"/>
              </a:rPr>
            </a:br>
            <a:r>
              <a:rPr lang="ru-RU" altLang="ru-RU" sz="1800" dirty="0" smtClean="0">
                <a:solidFill>
                  <a:schemeClr val="tx2"/>
                </a:solidFill>
                <a:latin typeface="Times New Roman" panose="02020603050405020304" pitchFamily="18" charset="0"/>
              </a:rPr>
              <a:t/>
            </a:r>
            <a:br>
              <a:rPr lang="ru-RU" altLang="ru-RU" sz="1800" dirty="0" smtClean="0">
                <a:solidFill>
                  <a:schemeClr val="tx2"/>
                </a:solidFill>
                <a:latin typeface="Times New Roman" panose="02020603050405020304" pitchFamily="18" charset="0"/>
              </a:rPr>
            </a:br>
            <a:r>
              <a:rPr lang="ru-RU" alt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Федеральный Закон</a:t>
            </a:r>
            <a:br>
              <a:rPr lang="ru-RU" alt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</a:br>
            <a:r>
              <a:rPr lang="ru-RU" alt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3200" b="1" i="1" u="sng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«Об образовании в Российской Федерации»</a:t>
            </a:r>
            <a:br>
              <a:rPr lang="ru-RU" altLang="ru-RU" sz="3200" b="1" i="1" u="sng" dirty="0" smtClean="0">
                <a:solidFill>
                  <a:srgbClr val="FF0000"/>
                </a:solidFill>
                <a:latin typeface="Times New Roman" panose="02020603050405020304" pitchFamily="18" charset="0"/>
              </a:rPr>
            </a:br>
            <a:r>
              <a:rPr lang="ru-RU" altLang="ru-RU" sz="3200" b="1" i="1" u="sng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/>
            </a:r>
            <a:br>
              <a:rPr lang="ru-RU" altLang="ru-RU" sz="3200" b="1" i="1" u="sng" dirty="0" smtClean="0">
                <a:solidFill>
                  <a:srgbClr val="FF0000"/>
                </a:solidFill>
                <a:latin typeface="Times New Roman" panose="02020603050405020304" pitchFamily="18" charset="0"/>
              </a:rPr>
            </a:br>
            <a:r>
              <a:rPr lang="ru-RU" altLang="ru-RU" sz="3200" b="1" i="1" u="sng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/>
            </a:r>
            <a:br>
              <a:rPr lang="ru-RU" altLang="ru-RU" sz="3200" b="1" i="1" u="sng" dirty="0" smtClean="0">
                <a:solidFill>
                  <a:srgbClr val="FF0000"/>
                </a:solidFill>
                <a:latin typeface="Times New Roman" panose="02020603050405020304" pitchFamily="18" charset="0"/>
              </a:rPr>
            </a:br>
            <a:r>
              <a:rPr lang="ru-RU" altLang="ru-RU" sz="3100" b="1" u="sng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100" b="1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49. </a:t>
            </a:r>
            <a:r>
              <a:rPr lang="ru-RU" altLang="ru-RU" sz="31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Аттестация педагогических </a:t>
            </a:r>
            <a:r>
              <a:rPr lang="ru-RU" altLang="ru-RU" sz="3100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работников</a:t>
            </a:r>
            <a:r>
              <a:rPr lang="ru-RU" altLang="ru-RU" sz="2400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400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400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400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4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4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3100" b="1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п. 3 статьи 49</a:t>
            </a:r>
            <a:r>
              <a:rPr lang="ru-RU" altLang="ru-RU" sz="31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аттестация педагогических работников осуществляется уполномоченными органами государственной власти субъектов Российской Федерации</a:t>
            </a:r>
            <a:br>
              <a:rPr lang="ru-RU" altLang="ru-RU" sz="31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4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4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2400" b="1" i="1" u="sng" dirty="0" smtClean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220" name="Номер слайда 1"/>
          <p:cNvSpPr txBox="1">
            <a:spLocks noGrp="1"/>
          </p:cNvSpPr>
          <p:nvPr/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1" hangingPunct="1"/>
            <a:fld id="{D29AF33B-D482-415E-A0BF-C3DF7F31ED78}" type="slidenum">
              <a:rPr lang="ru-RU" altLang="ru-RU" sz="1200">
                <a:latin typeface="Verdana" pitchFamily="34" charset="0"/>
              </a:rPr>
              <a:pPr algn="r" eaLnBrk="1" hangingPunct="1"/>
              <a:t>2</a:t>
            </a:fld>
            <a:endParaRPr lang="ru-RU" altLang="ru-RU" sz="1200"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Номер слайда 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144CD3B-B7A4-4D74-BE95-C3C45820F5CA}" type="slidenum">
              <a:rPr lang="ru-RU" altLang="ru-RU" smtClean="0">
                <a:solidFill>
                  <a:srgbClr val="045C75"/>
                </a:solidFill>
              </a:rPr>
              <a:pPr/>
              <a:t>3</a:t>
            </a:fld>
            <a:endParaRPr lang="ru-RU" altLang="ru-RU" smtClean="0">
              <a:solidFill>
                <a:srgbClr val="045C75"/>
              </a:solidFill>
            </a:endParaRPr>
          </a:p>
        </p:txBody>
      </p:sp>
      <p:pic>
        <p:nvPicPr>
          <p:cNvPr id="1433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4213" y="428604"/>
            <a:ext cx="7920037" cy="5929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Прямоугольник 1"/>
          <p:cNvSpPr>
            <a:spLocks noChangeArrowheads="1"/>
          </p:cNvSpPr>
          <p:nvPr/>
        </p:nvSpPr>
        <p:spPr bwMode="auto">
          <a:xfrm>
            <a:off x="395288" y="260350"/>
            <a:ext cx="8497887" cy="6432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numCol="2">
            <a:spAutoFit/>
          </a:bodyPr>
          <a:lstStyle/>
          <a:p>
            <a:r>
              <a:rPr lang="ru-RU" altLang="ru-RU" sz="2000" b="1" dirty="0">
                <a:latin typeface="Times New Roman" pitchFamily="18" charset="0"/>
                <a:cs typeface="Times New Roman" pitchFamily="18" charset="0"/>
              </a:rPr>
              <a:t>2. Должности иных педагогических </a:t>
            </a:r>
            <a:endParaRPr lang="ru-RU" alt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работников</a:t>
            </a:r>
            <a:endParaRPr lang="ru-RU" alt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ru-RU" altLang="ru-RU" sz="20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alt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Воспитатель</a:t>
            </a:r>
            <a:endParaRPr lang="ru-RU" altLang="ru-RU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Инструктор-методист</a:t>
            </a:r>
          </a:p>
          <a:p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Инструктор по труду</a:t>
            </a:r>
          </a:p>
          <a:p>
            <a:r>
              <a:rPr lang="ru-RU" alt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Инструктор по физической культуре</a:t>
            </a:r>
          </a:p>
          <a:p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Концертмейстер</a:t>
            </a:r>
          </a:p>
          <a:p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Логопед</a:t>
            </a:r>
          </a:p>
          <a:p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Мастер производственного обучения</a:t>
            </a:r>
          </a:p>
          <a:p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Методист</a:t>
            </a:r>
          </a:p>
          <a:p>
            <a:r>
              <a:rPr lang="ru-RU" alt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Музыкальный руководитель</a:t>
            </a:r>
          </a:p>
          <a:p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Педагог дополнительного образования</a:t>
            </a:r>
          </a:p>
          <a:p>
            <a:r>
              <a:rPr lang="ru-RU" altLang="ru-RU" sz="2000" b="1" dirty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Педагог-библиотекарь</a:t>
            </a:r>
            <a:endParaRPr lang="ru-RU" altLang="ru-RU" sz="2000" dirty="0">
              <a:solidFill>
                <a:srgbClr val="FF00FF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altLang="ru-RU" sz="20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Педагог-организатор</a:t>
            </a:r>
          </a:p>
          <a:p>
            <a:r>
              <a:rPr lang="ru-RU" alt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Педагог-психолог</a:t>
            </a:r>
          </a:p>
          <a:p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Преподаватель</a:t>
            </a:r>
          </a:p>
          <a:p>
            <a:endParaRPr lang="ru-RU" alt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alt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alt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alt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altLang="ru-RU" sz="2000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Преподаватель-организатор </a:t>
            </a:r>
            <a:r>
              <a:rPr lang="ru-RU" altLang="ru-RU" sz="20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 безопасности жизнедеятельности</a:t>
            </a:r>
          </a:p>
          <a:p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Руководитель 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физического воспитания</a:t>
            </a:r>
          </a:p>
          <a:p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Социальный педагог</a:t>
            </a:r>
          </a:p>
          <a:p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Старший вожатый</a:t>
            </a:r>
          </a:p>
          <a:p>
            <a:r>
              <a:rPr lang="ru-RU" alt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Старший воспитатель</a:t>
            </a:r>
          </a:p>
          <a:p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Старший инструктор-методист</a:t>
            </a:r>
          </a:p>
          <a:p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Старший методист</a:t>
            </a:r>
          </a:p>
          <a:p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Старший педагог дополнительного образования</a:t>
            </a:r>
          </a:p>
          <a:p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Старший тренер-преподаватель</a:t>
            </a:r>
          </a:p>
          <a:p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Тренер-преподаватель</a:t>
            </a:r>
          </a:p>
          <a:p>
            <a:r>
              <a:rPr lang="ru-RU" altLang="ru-RU" sz="2000" dirty="0" err="1">
                <a:latin typeface="Times New Roman" pitchFamily="18" charset="0"/>
                <a:cs typeface="Times New Roman" pitchFamily="18" charset="0"/>
              </a:rPr>
              <a:t>Тьютор</a:t>
            </a:r>
            <a:endParaRPr lang="ru-RU" alt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altLang="ru-RU" sz="20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Учитель</a:t>
            </a:r>
          </a:p>
          <a:p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Учитель-дефектолог</a:t>
            </a:r>
          </a:p>
          <a:p>
            <a:r>
              <a:rPr lang="ru-RU" alt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Учитель-логопед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Номер слайда 3"/>
          <p:cNvSpPr txBox="1">
            <a:spLocks noGrp="1"/>
          </p:cNvSpPr>
          <p:nvPr/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1" hangingPunct="1"/>
            <a:fld id="{5A2A9BFC-8227-41D0-91EE-80D3EF47C2D9}" type="slidenum">
              <a:rPr lang="ru-RU" altLang="ru-RU" sz="1200">
                <a:latin typeface="Verdana" pitchFamily="34" charset="0"/>
              </a:rPr>
              <a:pPr algn="r" eaLnBrk="1" hangingPunct="1"/>
              <a:t>5</a:t>
            </a:fld>
            <a:endParaRPr lang="ru-RU" altLang="ru-RU" sz="1200">
              <a:latin typeface="Verdana" pitchFamily="34" charset="0"/>
            </a:endParaRPr>
          </a:p>
        </p:txBody>
      </p:sp>
      <p:sp>
        <p:nvSpPr>
          <p:cNvPr id="17411" name="AutoShape 3"/>
          <p:cNvSpPr>
            <a:spLocks noChangeArrowheads="1"/>
          </p:cNvSpPr>
          <p:nvPr/>
        </p:nvSpPr>
        <p:spPr bwMode="auto">
          <a:xfrm>
            <a:off x="357158" y="357166"/>
            <a:ext cx="8640762" cy="5407043"/>
          </a:xfrm>
          <a:prstGeom prst="roundRect">
            <a:avLst>
              <a:gd name="adj" fmla="val 16667"/>
            </a:avLst>
          </a:prstGeom>
          <a:noFill/>
          <a:ln w="38100">
            <a:noFill/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ru-RU" altLang="ru-RU" sz="2600" dirty="0">
              <a:solidFill>
                <a:srgbClr val="0000FF"/>
              </a:solidFill>
              <a:latin typeface="Times New Roman" pitchFamily="18" charset="0"/>
            </a:endParaRPr>
          </a:p>
          <a:p>
            <a:pPr eaLnBrk="1" hangingPunct="1"/>
            <a:r>
              <a:rPr lang="ru-RU" altLang="ru-RU" sz="3200" b="1" dirty="0" smtClean="0">
                <a:latin typeface="Times New Roman" pitchFamily="18" charset="0"/>
              </a:rPr>
              <a:t>Два </a:t>
            </a:r>
            <a:r>
              <a:rPr lang="ru-RU" altLang="ru-RU" sz="3200" b="1" dirty="0">
                <a:latin typeface="Times New Roman" pitchFamily="18" charset="0"/>
              </a:rPr>
              <a:t>вида аттестации для педагогов:</a:t>
            </a:r>
          </a:p>
          <a:p>
            <a:pPr eaLnBrk="1" hangingPunct="1"/>
            <a:endParaRPr lang="ru-RU" altLang="ru-RU" sz="3200" b="1" dirty="0">
              <a:solidFill>
                <a:srgbClr val="0000FF"/>
              </a:solidFill>
              <a:latin typeface="Times New Roman" pitchFamily="18" charset="0"/>
            </a:endParaRPr>
          </a:p>
          <a:p>
            <a:pPr eaLnBrk="1" hangingPunct="1"/>
            <a:r>
              <a:rPr lang="ru-RU" altLang="ru-RU" sz="3200" b="1" u="sng" dirty="0">
                <a:solidFill>
                  <a:srgbClr val="FF0000"/>
                </a:solidFill>
                <a:latin typeface="Times New Roman" pitchFamily="18" charset="0"/>
              </a:rPr>
              <a:t>1 вид:  </a:t>
            </a:r>
            <a:r>
              <a:rPr lang="ru-RU" altLang="ru-RU" sz="3200" b="1" dirty="0">
                <a:solidFill>
                  <a:srgbClr val="0000FF"/>
                </a:solidFill>
                <a:latin typeface="Times New Roman" pitchFamily="18" charset="0"/>
              </a:rPr>
              <a:t>с целью подтверждения</a:t>
            </a:r>
          </a:p>
          <a:p>
            <a:pPr eaLnBrk="1" hangingPunct="1"/>
            <a:r>
              <a:rPr lang="ru-RU" altLang="ru-RU" sz="3200" b="1" dirty="0">
                <a:solidFill>
                  <a:srgbClr val="0000FF"/>
                </a:solidFill>
                <a:latin typeface="Times New Roman" pitchFamily="18" charset="0"/>
              </a:rPr>
              <a:t>соответствия занимаемой должности</a:t>
            </a:r>
          </a:p>
          <a:p>
            <a:pPr eaLnBrk="1" hangingPunct="1"/>
            <a:r>
              <a:rPr lang="ru-RU" altLang="ru-RU" sz="3200" b="1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ru-RU" altLang="ru-RU" sz="3200" b="1" dirty="0">
                <a:solidFill>
                  <a:srgbClr val="FF0000"/>
                </a:solidFill>
                <a:latin typeface="Times New Roman" pitchFamily="18" charset="0"/>
              </a:rPr>
              <a:t>на уровне ОУ</a:t>
            </a:r>
          </a:p>
          <a:p>
            <a:pPr eaLnBrk="1" hangingPunct="1"/>
            <a:endParaRPr lang="ru-RU" altLang="ru-RU" sz="3200" b="1" dirty="0">
              <a:solidFill>
                <a:srgbClr val="0000FF"/>
              </a:solidFill>
              <a:latin typeface="Times New Roman" pitchFamily="18" charset="0"/>
            </a:endParaRPr>
          </a:p>
          <a:p>
            <a:pPr eaLnBrk="1" hangingPunct="1"/>
            <a:r>
              <a:rPr lang="ru-RU" altLang="ru-RU" sz="3200" b="1" u="sng" dirty="0">
                <a:solidFill>
                  <a:srgbClr val="FF0000"/>
                </a:solidFill>
                <a:latin typeface="Times New Roman" pitchFamily="18" charset="0"/>
              </a:rPr>
              <a:t>2 вид:  </a:t>
            </a:r>
            <a:r>
              <a:rPr lang="ru-RU" altLang="ru-RU" sz="3200" b="1" dirty="0">
                <a:solidFill>
                  <a:srgbClr val="0000FF"/>
                </a:solidFill>
                <a:latin typeface="Times New Roman" pitchFamily="18" charset="0"/>
              </a:rPr>
              <a:t>для установления соответствия </a:t>
            </a:r>
          </a:p>
          <a:p>
            <a:pPr eaLnBrk="1" hangingPunct="1"/>
            <a:r>
              <a:rPr lang="ru-RU" altLang="ru-RU" sz="3200" b="1" dirty="0">
                <a:solidFill>
                  <a:srgbClr val="0000FF"/>
                </a:solidFill>
                <a:latin typeface="Times New Roman" pitchFamily="18" charset="0"/>
              </a:rPr>
              <a:t>уровня квалификации требованиям</a:t>
            </a:r>
          </a:p>
          <a:p>
            <a:pPr eaLnBrk="1" hangingPunct="1"/>
            <a:r>
              <a:rPr lang="ru-RU" altLang="ru-RU" sz="3200" b="1" dirty="0">
                <a:solidFill>
                  <a:srgbClr val="0000FF"/>
                </a:solidFill>
                <a:latin typeface="Times New Roman" pitchFamily="18" charset="0"/>
              </a:rPr>
              <a:t> квалификационной категории</a:t>
            </a:r>
          </a:p>
          <a:p>
            <a:pPr eaLnBrk="1" hangingPunct="1"/>
            <a:r>
              <a:rPr lang="ru-RU" altLang="ru-RU" sz="3200" b="1" dirty="0">
                <a:solidFill>
                  <a:srgbClr val="FF0000"/>
                </a:solidFill>
                <a:latin typeface="Times New Roman" pitchFamily="18" charset="0"/>
              </a:rPr>
              <a:t>(первой или высшей)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Номер слайда 3"/>
          <p:cNvSpPr txBox="1">
            <a:spLocks noGrp="1"/>
          </p:cNvSpPr>
          <p:nvPr/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1" hangingPunct="1"/>
            <a:fld id="{D081041D-D1E2-4570-91C9-BA37CEFD5FED}" type="slidenum">
              <a:rPr lang="ru-RU" altLang="ru-RU" sz="1200">
                <a:latin typeface="Verdana" pitchFamily="34" charset="0"/>
              </a:rPr>
              <a:pPr algn="r" eaLnBrk="1" hangingPunct="1"/>
              <a:t>6</a:t>
            </a:fld>
            <a:endParaRPr lang="ru-RU" altLang="ru-RU" sz="1200">
              <a:latin typeface="Verdana" pitchFamily="34" charset="0"/>
            </a:endParaRPr>
          </a:p>
        </p:txBody>
      </p:sp>
      <p:sp>
        <p:nvSpPr>
          <p:cNvPr id="26627" name="AutoShape 7"/>
          <p:cNvSpPr>
            <a:spLocks noChangeArrowheads="1"/>
          </p:cNvSpPr>
          <p:nvPr/>
        </p:nvSpPr>
        <p:spPr bwMode="auto">
          <a:xfrm>
            <a:off x="900113" y="188913"/>
            <a:ext cx="7272337" cy="6056312"/>
          </a:xfrm>
          <a:prstGeom prst="roundRect">
            <a:avLst>
              <a:gd name="adj" fmla="val 16667"/>
            </a:avLst>
          </a:prstGeom>
          <a:noFill/>
          <a:ln w="38100">
            <a:noFill/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ru-RU" altLang="ru-RU" sz="3200" b="1">
              <a:solidFill>
                <a:srgbClr val="0033CC"/>
              </a:solidFill>
              <a:latin typeface="Times New Roman" pitchFamily="18" charset="0"/>
            </a:endParaRPr>
          </a:p>
          <a:p>
            <a:pPr algn="ctr" eaLnBrk="1" hangingPunct="1"/>
            <a:endParaRPr lang="ru-RU" altLang="ru-RU" sz="3200" b="1">
              <a:solidFill>
                <a:srgbClr val="0033CC"/>
              </a:solidFill>
              <a:latin typeface="Times New Roman" pitchFamily="18" charset="0"/>
            </a:endParaRPr>
          </a:p>
          <a:p>
            <a:pPr algn="ctr" eaLnBrk="1" hangingPunct="1"/>
            <a:r>
              <a:rPr lang="ru-RU" altLang="ru-RU" sz="3200" b="1">
                <a:latin typeface="Times New Roman" pitchFamily="18" charset="0"/>
              </a:rPr>
              <a:t>Приказ МО и Н РФ </a:t>
            </a:r>
          </a:p>
          <a:p>
            <a:pPr algn="ctr" eaLnBrk="1" hangingPunct="1"/>
            <a:r>
              <a:rPr lang="ru-RU" altLang="ru-RU" sz="3200" b="1">
                <a:latin typeface="Times New Roman" pitchFamily="18" charset="0"/>
              </a:rPr>
              <a:t>от 07 апреля 2014 г. № 276</a:t>
            </a:r>
          </a:p>
          <a:p>
            <a:pPr algn="ctr" eaLnBrk="1" hangingPunct="1"/>
            <a:endParaRPr lang="ru-RU" altLang="ru-RU" sz="3200" b="1">
              <a:latin typeface="Times New Roman" pitchFamily="18" charset="0"/>
            </a:endParaRPr>
          </a:p>
          <a:p>
            <a:pPr algn="ctr" eaLnBrk="1" hangingPunct="1"/>
            <a:r>
              <a:rPr lang="ru-RU" altLang="ru-RU" sz="3200" b="1" i="1">
                <a:latin typeface="Times New Roman" pitchFamily="18" charset="0"/>
              </a:rPr>
              <a:t> </a:t>
            </a:r>
            <a:r>
              <a:rPr lang="ru-RU" altLang="ru-RU" sz="2800" b="1" i="1" u="sng">
                <a:latin typeface="Times New Roman" pitchFamily="18" charset="0"/>
              </a:rPr>
              <a:t>«</a:t>
            </a:r>
            <a:r>
              <a:rPr lang="ru-RU" altLang="ru-RU" sz="2800" b="1" u="sng">
                <a:latin typeface="Times New Roman" pitchFamily="18" charset="0"/>
              </a:rPr>
              <a:t>О порядке проведения аттестации</a:t>
            </a:r>
          </a:p>
          <a:p>
            <a:pPr algn="ctr" eaLnBrk="1" hangingPunct="1"/>
            <a:r>
              <a:rPr lang="ru-RU" altLang="ru-RU" sz="2800" b="1" u="sng">
                <a:latin typeface="Times New Roman" pitchFamily="18" charset="0"/>
              </a:rPr>
              <a:t> педагогических  работников</a:t>
            </a:r>
          </a:p>
          <a:p>
            <a:pPr algn="ctr" eaLnBrk="1" hangingPunct="1"/>
            <a:r>
              <a:rPr lang="ru-RU" altLang="ru-RU" sz="2800" b="1" u="sng">
                <a:latin typeface="Times New Roman" pitchFamily="18" charset="0"/>
              </a:rPr>
              <a:t>организаций, осуществляющих </a:t>
            </a:r>
          </a:p>
          <a:p>
            <a:pPr algn="ctr" eaLnBrk="1" hangingPunct="1"/>
            <a:r>
              <a:rPr lang="ru-RU" altLang="ru-RU" sz="2800" b="1" u="sng">
                <a:latin typeface="Times New Roman" pitchFamily="18" charset="0"/>
              </a:rPr>
              <a:t>образовательную  деятельность »</a:t>
            </a:r>
          </a:p>
          <a:p>
            <a:pPr algn="ctr" eaLnBrk="1" hangingPunct="1"/>
            <a:r>
              <a:rPr lang="ru-RU" altLang="ru-RU" sz="2800" b="1" u="sng">
                <a:solidFill>
                  <a:srgbClr val="FF0000"/>
                </a:solidFill>
                <a:latin typeface="Times New Roman" pitchFamily="18" charset="0"/>
              </a:rPr>
              <a:t>(обязательная аттестация)</a:t>
            </a:r>
          </a:p>
          <a:p>
            <a:pPr algn="ctr" eaLnBrk="1" hangingPunct="1"/>
            <a:endParaRPr lang="ru-RU" altLang="ru-RU" sz="2800" b="1" u="sng">
              <a:latin typeface="Times New Roman" pitchFamily="18" charset="0"/>
            </a:endParaRPr>
          </a:p>
        </p:txBody>
      </p:sp>
      <p:sp>
        <p:nvSpPr>
          <p:cNvPr id="26628" name="Rectangle 9"/>
          <p:cNvSpPr>
            <a:spLocks noChangeArrowheads="1"/>
          </p:cNvSpPr>
          <p:nvPr/>
        </p:nvSpPr>
        <p:spPr bwMode="auto">
          <a:xfrm>
            <a:off x="323850" y="495300"/>
            <a:ext cx="7848600" cy="1262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ru-RU" altLang="ru-RU" sz="4000" b="1" u="sng">
                <a:solidFill>
                  <a:srgbClr val="FF0000"/>
                </a:solidFill>
                <a:latin typeface="Times New Roman" pitchFamily="18" charset="0"/>
              </a:rPr>
              <a:t>Федеральные документы </a:t>
            </a:r>
            <a:r>
              <a:rPr lang="ru-RU" altLang="ru-RU" sz="3600" b="1" u="sng">
                <a:solidFill>
                  <a:srgbClr val="FF0000"/>
                </a:solidFill>
                <a:latin typeface="Times New Roman" pitchFamily="18" charset="0"/>
              </a:rPr>
              <a:t/>
            </a:r>
            <a:br>
              <a:rPr lang="ru-RU" altLang="ru-RU" sz="3600" b="1" u="sng">
                <a:solidFill>
                  <a:srgbClr val="FF0000"/>
                </a:solidFill>
                <a:latin typeface="Times New Roman" pitchFamily="18" charset="0"/>
              </a:rPr>
            </a:br>
            <a:endParaRPr lang="ru-RU" altLang="ru-RU" sz="3600" b="1" u="sng">
              <a:solidFill>
                <a:srgbClr val="FF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Номер слайда 3"/>
          <p:cNvSpPr txBox="1">
            <a:spLocks noGrp="1"/>
          </p:cNvSpPr>
          <p:nvPr/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1" hangingPunct="1"/>
            <a:fld id="{49D722D4-8CE4-451E-BBAB-C95524F61F44}" type="slidenum">
              <a:rPr lang="ru-RU" altLang="ru-RU" sz="1200">
                <a:latin typeface="Verdana" pitchFamily="34" charset="0"/>
              </a:rPr>
              <a:pPr algn="r" eaLnBrk="1" hangingPunct="1"/>
              <a:t>7</a:t>
            </a:fld>
            <a:endParaRPr lang="ru-RU" altLang="ru-RU" sz="1200">
              <a:latin typeface="Verdana" pitchFamily="34" charset="0"/>
            </a:endParaRPr>
          </a:p>
        </p:txBody>
      </p:sp>
      <p:sp>
        <p:nvSpPr>
          <p:cNvPr id="19459" name="AutoShape 3"/>
          <p:cNvSpPr>
            <a:spLocks noChangeArrowheads="1"/>
          </p:cNvSpPr>
          <p:nvPr/>
        </p:nvSpPr>
        <p:spPr bwMode="auto">
          <a:xfrm>
            <a:off x="179388" y="260350"/>
            <a:ext cx="8137525" cy="6075363"/>
          </a:xfrm>
          <a:prstGeom prst="roundRect">
            <a:avLst>
              <a:gd name="adj" fmla="val 16667"/>
            </a:avLst>
          </a:prstGeom>
          <a:noFill/>
          <a:ln w="38100">
            <a:noFill/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ru-RU" altLang="ru-RU" sz="2800" b="1" dirty="0">
              <a:solidFill>
                <a:srgbClr val="0033CC"/>
              </a:solidFill>
              <a:latin typeface="Times New Roman" pitchFamily="18" charset="0"/>
            </a:endParaRPr>
          </a:p>
          <a:p>
            <a:pPr algn="ctr" eaLnBrk="1" hangingPunct="1"/>
            <a:r>
              <a:rPr lang="ru-RU" altLang="ru-RU" sz="4000" b="1" u="sng" dirty="0">
                <a:latin typeface="Times New Roman" pitchFamily="18" charset="0"/>
              </a:rPr>
              <a:t>ОБЯЗАТЕЛЬНАЯ  АТТЕСТАЦИЯ</a:t>
            </a:r>
          </a:p>
          <a:p>
            <a:pPr algn="ctr" eaLnBrk="1" hangingPunct="1"/>
            <a:endParaRPr lang="ru-RU" altLang="ru-RU" sz="3200" b="1" dirty="0">
              <a:solidFill>
                <a:srgbClr val="0033CC"/>
              </a:solidFill>
              <a:latin typeface="Times New Roman" pitchFamily="18" charset="0"/>
            </a:endParaRPr>
          </a:p>
          <a:p>
            <a:pPr algn="ctr" eaLnBrk="1" hangingPunct="1"/>
            <a:r>
              <a:rPr lang="ru-RU" altLang="ru-RU" sz="3200" b="1" dirty="0">
                <a:latin typeface="Times New Roman" pitchFamily="18" charset="0"/>
              </a:rPr>
              <a:t>Аттестация с целью подтверждения</a:t>
            </a:r>
          </a:p>
          <a:p>
            <a:pPr algn="ctr" eaLnBrk="1" hangingPunct="1"/>
            <a:r>
              <a:rPr lang="ru-RU" altLang="ru-RU" sz="3200" b="1" dirty="0">
                <a:latin typeface="Times New Roman" pitchFamily="18" charset="0"/>
              </a:rPr>
              <a:t> соответствия  занимаемой должности </a:t>
            </a:r>
          </a:p>
          <a:p>
            <a:pPr algn="ctr" eaLnBrk="1" hangingPunct="1"/>
            <a:r>
              <a:rPr lang="ru-RU" altLang="ru-RU" sz="3200" b="1" dirty="0">
                <a:latin typeface="Times New Roman" pitchFamily="18" charset="0"/>
              </a:rPr>
              <a:t>проводится по представлению работодателя</a:t>
            </a:r>
          </a:p>
          <a:p>
            <a:pPr algn="ctr" eaLnBrk="1" hangingPunct="1"/>
            <a:r>
              <a:rPr lang="ru-RU" altLang="ru-RU" sz="3200" b="1" dirty="0">
                <a:latin typeface="Times New Roman" pitchFamily="18" charset="0"/>
              </a:rPr>
              <a:t>один раз в 5 лет в отношении тех, </a:t>
            </a:r>
          </a:p>
          <a:p>
            <a:pPr algn="ctr" eaLnBrk="1" hangingPunct="1"/>
            <a:r>
              <a:rPr lang="ru-RU" altLang="ru-RU" sz="3200" b="1" dirty="0">
                <a:latin typeface="Times New Roman" pitchFamily="18" charset="0"/>
              </a:rPr>
              <a:t>у кого нет квалификационных категорий</a:t>
            </a:r>
          </a:p>
          <a:p>
            <a:pPr algn="ctr" eaLnBrk="1" hangingPunct="1"/>
            <a:endParaRPr lang="ru-RU" altLang="ru-RU" sz="3200" b="1" dirty="0">
              <a:latin typeface="Times New Roman" pitchFamily="18" charset="0"/>
            </a:endParaRPr>
          </a:p>
          <a:p>
            <a:pPr algn="ctr" eaLnBrk="1" hangingPunct="1"/>
            <a:r>
              <a:rPr lang="ru-RU" altLang="ru-RU" sz="3200" b="1" i="1" dirty="0">
                <a:latin typeface="Times New Roman" pitchFamily="18" charset="0"/>
              </a:rPr>
              <a:t>    Процедура аттестации: </a:t>
            </a:r>
          </a:p>
          <a:p>
            <a:pPr algn="ctr" eaLnBrk="1" hangingPunct="1"/>
            <a:r>
              <a:rPr lang="ru-RU" altLang="ru-RU" sz="3200" b="1" i="1" dirty="0">
                <a:latin typeface="Times New Roman" pitchFamily="18" charset="0"/>
              </a:rPr>
              <a:t>Оценка профессиональной деятельности </a:t>
            </a:r>
          </a:p>
          <a:p>
            <a:pPr algn="ctr" eaLnBrk="1" hangingPunct="1"/>
            <a:r>
              <a:rPr lang="ru-RU" altLang="ru-RU" sz="3200" b="1" i="1" dirty="0">
                <a:latin typeface="Times New Roman" pitchFamily="18" charset="0"/>
              </a:rPr>
              <a:t>(оценка знаний в письменной форме).</a:t>
            </a:r>
          </a:p>
          <a:p>
            <a:pPr algn="ctr" eaLnBrk="1" hangingPunct="1">
              <a:spcBef>
                <a:spcPct val="20000"/>
              </a:spcBef>
            </a:pPr>
            <a:endParaRPr lang="ru-RU" altLang="ru-RU" sz="2800" b="1" dirty="0">
              <a:solidFill>
                <a:srgbClr val="990000"/>
              </a:solidFill>
              <a:latin typeface="Times New Roman" pitchFamily="18" charset="0"/>
            </a:endParaRPr>
          </a:p>
        </p:txBody>
      </p:sp>
      <p:sp>
        <p:nvSpPr>
          <p:cNvPr id="19460" name="Заголовок 2"/>
          <p:cNvSpPr>
            <a:spLocks/>
          </p:cNvSpPr>
          <p:nvPr/>
        </p:nvSpPr>
        <p:spPr bwMode="auto">
          <a:xfrm>
            <a:off x="395288" y="476250"/>
            <a:ext cx="8516937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eaLnBrk="1" hangingPunct="1"/>
            <a:r>
              <a:rPr lang="ru-RU" altLang="ru-RU" sz="4000" b="1">
                <a:solidFill>
                  <a:srgbClr val="FF0000"/>
                </a:solidFill>
                <a:latin typeface="Times New Roman" pitchFamily="18" charset="0"/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Номер слайда 3"/>
          <p:cNvSpPr txBox="1">
            <a:spLocks noGrp="1"/>
          </p:cNvSpPr>
          <p:nvPr/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1" hangingPunct="1"/>
            <a:fld id="{012565CB-90F2-4A3F-836F-2EE003D224C5}" type="slidenum">
              <a:rPr lang="ru-RU" altLang="ru-RU" sz="1200">
                <a:latin typeface="Verdana" pitchFamily="34" charset="0"/>
              </a:rPr>
              <a:pPr algn="r" eaLnBrk="1" hangingPunct="1"/>
              <a:t>8</a:t>
            </a:fld>
            <a:endParaRPr lang="ru-RU" altLang="ru-RU" sz="1200">
              <a:latin typeface="Verdana" pitchFamily="34" charset="0"/>
            </a:endParaRPr>
          </a:p>
        </p:txBody>
      </p:sp>
      <p:sp>
        <p:nvSpPr>
          <p:cNvPr id="22531" name="AutoShape 3"/>
          <p:cNvSpPr>
            <a:spLocks noChangeArrowheads="1"/>
          </p:cNvSpPr>
          <p:nvPr/>
        </p:nvSpPr>
        <p:spPr bwMode="auto">
          <a:xfrm>
            <a:off x="107950" y="306388"/>
            <a:ext cx="8785225" cy="6075362"/>
          </a:xfrm>
          <a:prstGeom prst="roundRect">
            <a:avLst>
              <a:gd name="adj" fmla="val 16667"/>
            </a:avLst>
          </a:prstGeom>
          <a:noFill/>
          <a:ln w="38100">
            <a:noFill/>
            <a:round/>
            <a:headEnd/>
            <a:tailEnd/>
          </a:ln>
        </p:spPr>
        <p:txBody>
          <a:bodyPr wrap="none" anchor="ctr"/>
          <a:lstStyle/>
          <a:p>
            <a:pPr algn="ctr" eaLnBrk="1" hangingPunct="1">
              <a:spcBef>
                <a:spcPct val="20000"/>
              </a:spcBef>
            </a:pPr>
            <a:endParaRPr lang="ru-RU" altLang="ru-RU" sz="1000" b="1" dirty="0" smtClean="0">
              <a:solidFill>
                <a:srgbClr val="0000FF"/>
              </a:solidFill>
              <a:latin typeface="Times New Roman" pitchFamily="18" charset="0"/>
            </a:endParaRPr>
          </a:p>
          <a:p>
            <a:pPr algn="ctr" eaLnBrk="1" hangingPunct="1">
              <a:spcBef>
                <a:spcPct val="20000"/>
              </a:spcBef>
            </a:pPr>
            <a:endParaRPr lang="ru-RU" altLang="ru-RU" sz="2800" b="1" dirty="0">
              <a:solidFill>
                <a:srgbClr val="990000"/>
              </a:solidFill>
              <a:latin typeface="Times New Roman" pitchFamily="18" charset="0"/>
            </a:endParaRPr>
          </a:p>
          <a:p>
            <a:pPr algn="ctr" eaLnBrk="1" hangingPunct="1">
              <a:spcBef>
                <a:spcPct val="20000"/>
              </a:spcBef>
            </a:pPr>
            <a:endParaRPr lang="ru-RU" altLang="ru-RU" sz="2800" b="1" dirty="0">
              <a:solidFill>
                <a:srgbClr val="990000"/>
              </a:solidFill>
              <a:latin typeface="Times New Roman" pitchFamily="18" charset="0"/>
            </a:endParaRPr>
          </a:p>
          <a:p>
            <a:pPr algn="ctr" eaLnBrk="1" hangingPunct="1">
              <a:spcBef>
                <a:spcPct val="20000"/>
              </a:spcBef>
            </a:pPr>
            <a:r>
              <a:rPr lang="ru-RU" altLang="ru-RU" sz="2800" b="1" dirty="0">
                <a:solidFill>
                  <a:srgbClr val="990000"/>
                </a:solidFill>
                <a:latin typeface="Times New Roman" pitchFamily="18" charset="0"/>
              </a:rPr>
              <a:t> </a:t>
            </a:r>
          </a:p>
        </p:txBody>
      </p:sp>
      <p:sp>
        <p:nvSpPr>
          <p:cNvPr id="22532" name="Заголовок 2"/>
          <p:cNvSpPr>
            <a:spLocks/>
          </p:cNvSpPr>
          <p:nvPr/>
        </p:nvSpPr>
        <p:spPr bwMode="auto">
          <a:xfrm>
            <a:off x="366713" y="120650"/>
            <a:ext cx="7877175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eaLnBrk="1" hangingPunct="1"/>
            <a:r>
              <a:rPr lang="ru-RU" altLang="ru-RU" sz="3200" b="1" dirty="0">
                <a:solidFill>
                  <a:srgbClr val="FF0000"/>
                </a:solidFill>
                <a:latin typeface="Times New Roman" pitchFamily="18" charset="0"/>
              </a:rPr>
              <a:t>ОБЯЗАТЕЛЬНАЯ  АТТЕСТАЦИЯ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42844" y="1071546"/>
            <a:ext cx="8858312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b="1" dirty="0" smtClean="0">
                <a:solidFill>
                  <a:srgbClr val="0070C0"/>
                </a:solidFill>
              </a:rPr>
              <a:t>Не подлежат аттестации педагогические работники </a:t>
            </a:r>
            <a:r>
              <a:rPr lang="ru-RU" sz="2600" dirty="0" smtClean="0"/>
              <a:t> имеющие квалификационные категории;</a:t>
            </a:r>
          </a:p>
          <a:p>
            <a:r>
              <a:rPr lang="ru-RU" sz="2600" dirty="0" smtClean="0"/>
              <a:t>  проработавшие в занимаемой должности менее двух лет в организации, в которой проводится аттестация; </a:t>
            </a:r>
          </a:p>
          <a:p>
            <a:r>
              <a:rPr lang="ru-RU" sz="2600" dirty="0" smtClean="0"/>
              <a:t> беременные женщины; </a:t>
            </a:r>
          </a:p>
          <a:p>
            <a:r>
              <a:rPr lang="ru-RU" sz="2600" dirty="0" smtClean="0"/>
              <a:t> женщины, находящиеся в отпуске по беременности и родам; </a:t>
            </a:r>
          </a:p>
          <a:p>
            <a:r>
              <a:rPr lang="ru-RU" sz="2600" dirty="0" smtClean="0"/>
              <a:t> находящиеся в отпуске по уходу за ребенком до достижения им возраста трех лет; </a:t>
            </a:r>
          </a:p>
          <a:p>
            <a:r>
              <a:rPr lang="ru-RU" sz="2600" dirty="0" smtClean="0"/>
              <a:t> отсутствовавшие на рабочем месте более четырех месяцев подряд в связи с заболеванием</a:t>
            </a:r>
            <a:endParaRPr lang="ru-RU" sz="2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Номер слайда 3"/>
          <p:cNvSpPr txBox="1">
            <a:spLocks noGrp="1"/>
          </p:cNvSpPr>
          <p:nvPr/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1" hangingPunct="1"/>
            <a:fld id="{BA11A14A-65B2-4E18-B29D-F9CA572F4E74}" type="slidenum">
              <a:rPr lang="ru-RU" altLang="ru-RU" sz="1200">
                <a:latin typeface="Verdana" pitchFamily="34" charset="0"/>
              </a:rPr>
              <a:pPr algn="r" eaLnBrk="1" hangingPunct="1"/>
              <a:t>9</a:t>
            </a:fld>
            <a:endParaRPr lang="ru-RU" altLang="ru-RU" sz="1200">
              <a:latin typeface="Verdana" pitchFamily="34" charset="0"/>
            </a:endParaRPr>
          </a:p>
        </p:txBody>
      </p:sp>
      <p:sp>
        <p:nvSpPr>
          <p:cNvPr id="28675" name="AutoShape 3"/>
          <p:cNvSpPr>
            <a:spLocks noChangeArrowheads="1"/>
          </p:cNvSpPr>
          <p:nvPr/>
        </p:nvSpPr>
        <p:spPr bwMode="auto">
          <a:xfrm>
            <a:off x="207963" y="136525"/>
            <a:ext cx="8785225" cy="6075363"/>
          </a:xfrm>
          <a:prstGeom prst="roundRect">
            <a:avLst>
              <a:gd name="adj" fmla="val 16667"/>
            </a:avLst>
          </a:prstGeom>
          <a:noFill/>
          <a:ln w="38100">
            <a:noFill/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r>
              <a:rPr lang="ru-RU" altLang="ru-RU" sz="2800" b="1" dirty="0">
                <a:solidFill>
                  <a:srgbClr val="FF0000"/>
                </a:solidFill>
                <a:latin typeface="Segoe UI Semibold" pitchFamily="34" charset="0"/>
              </a:rPr>
              <a:t>Методика  оценки квалификации </a:t>
            </a:r>
          </a:p>
          <a:p>
            <a:pPr eaLnBrk="1" hangingPunct="1"/>
            <a:r>
              <a:rPr lang="ru-RU" altLang="ru-RU" sz="2800" b="1" dirty="0">
                <a:solidFill>
                  <a:srgbClr val="FF0000"/>
                </a:solidFill>
                <a:latin typeface="Segoe UI Semibold" pitchFamily="34" charset="0"/>
              </a:rPr>
              <a:t>педагогических работников</a:t>
            </a:r>
          </a:p>
          <a:p>
            <a:pPr eaLnBrk="1" hangingPunct="1"/>
            <a:endParaRPr lang="ru-RU" altLang="ru-RU" sz="2800" b="1" dirty="0">
              <a:solidFill>
                <a:srgbClr val="FF0000"/>
              </a:solidFill>
              <a:latin typeface="Segoe UI Semibold" pitchFamily="34" charset="0"/>
            </a:endParaRPr>
          </a:p>
          <a:p>
            <a:pPr eaLnBrk="1" hangingPunct="1"/>
            <a:r>
              <a:rPr lang="ru-RU" altLang="ru-RU" sz="2400" b="1" dirty="0">
                <a:solidFill>
                  <a:srgbClr val="0000FF"/>
                </a:solidFill>
                <a:latin typeface="Times New Roman" pitchFamily="18" charset="0"/>
              </a:rPr>
              <a:t>Квалификация- совокупность </a:t>
            </a:r>
            <a:r>
              <a:rPr lang="ru-RU" altLang="ru-RU" sz="2400" b="1" u="sng" dirty="0">
                <a:solidFill>
                  <a:srgbClr val="FF0000"/>
                </a:solidFill>
                <a:latin typeface="Times New Roman" pitchFamily="18" charset="0"/>
              </a:rPr>
              <a:t>6 основных компетентностей</a:t>
            </a:r>
          </a:p>
          <a:p>
            <a:pPr eaLnBrk="1" hangingPunct="1"/>
            <a:endParaRPr lang="ru-RU" altLang="ru-RU" sz="2800" dirty="0">
              <a:solidFill>
                <a:srgbClr val="0000FF"/>
              </a:solidFill>
              <a:latin typeface="Times New Roman" pitchFamily="18" charset="0"/>
            </a:endParaRPr>
          </a:p>
          <a:p>
            <a:pPr eaLnBrk="1" hangingPunct="1">
              <a:buFont typeface="Arial" charset="0"/>
              <a:buChar char="•"/>
            </a:pPr>
            <a:r>
              <a:rPr lang="ru-RU" altLang="ru-RU" sz="2400" dirty="0">
                <a:latin typeface="Times New Roman" pitchFamily="18" charset="0"/>
              </a:rPr>
              <a:t>Компетентность в области личностных качеств.</a:t>
            </a:r>
          </a:p>
          <a:p>
            <a:pPr eaLnBrk="1" hangingPunct="1">
              <a:buFont typeface="Arial" charset="0"/>
              <a:buChar char="•"/>
            </a:pPr>
            <a:r>
              <a:rPr lang="ru-RU" altLang="ru-RU" sz="2400" dirty="0">
                <a:latin typeface="Times New Roman" pitchFamily="18" charset="0"/>
              </a:rPr>
              <a:t>Компетентность   в   постановке   целей   и   задач.</a:t>
            </a:r>
          </a:p>
          <a:p>
            <a:pPr eaLnBrk="1" hangingPunct="1">
              <a:buFont typeface="Arial" charset="0"/>
              <a:buChar char="•"/>
            </a:pPr>
            <a:r>
              <a:rPr lang="ru-RU" altLang="ru-RU" sz="2400" dirty="0">
                <a:latin typeface="Times New Roman" pitchFamily="18" charset="0"/>
              </a:rPr>
              <a:t>Компетентность в мотивировании обучающихся.</a:t>
            </a:r>
          </a:p>
          <a:p>
            <a:pPr eaLnBrk="1" hangingPunct="1">
              <a:buFont typeface="Arial" charset="0"/>
              <a:buChar char="•"/>
            </a:pPr>
            <a:r>
              <a:rPr lang="ru-RU" altLang="ru-RU" sz="2400" dirty="0">
                <a:latin typeface="Times New Roman" pitchFamily="18" charset="0"/>
              </a:rPr>
              <a:t>Компетентность в разработке программы деятельности </a:t>
            </a:r>
          </a:p>
          <a:p>
            <a:pPr eaLnBrk="1" hangingPunct="1"/>
            <a:r>
              <a:rPr lang="ru-RU" altLang="ru-RU" sz="2400" dirty="0">
                <a:latin typeface="Times New Roman" pitchFamily="18" charset="0"/>
              </a:rPr>
              <a:t>и принятии педагогических решений.</a:t>
            </a:r>
          </a:p>
          <a:p>
            <a:pPr eaLnBrk="1" hangingPunct="1">
              <a:buFont typeface="Arial" charset="0"/>
              <a:buChar char="•"/>
            </a:pPr>
            <a:r>
              <a:rPr lang="ru-RU" altLang="ru-RU" sz="2400" dirty="0">
                <a:latin typeface="Times New Roman" pitchFamily="18" charset="0"/>
              </a:rPr>
              <a:t>Компетентность     в     обеспечении     информационной</a:t>
            </a:r>
          </a:p>
          <a:p>
            <a:pPr eaLnBrk="1" hangingPunct="1">
              <a:buFont typeface="Arial" charset="0"/>
              <a:buNone/>
            </a:pPr>
            <a:r>
              <a:rPr lang="ru-RU" altLang="ru-RU" sz="2400" dirty="0">
                <a:latin typeface="Times New Roman" pitchFamily="18" charset="0"/>
              </a:rPr>
              <a:t>основы педагогической деятельности.</a:t>
            </a:r>
          </a:p>
          <a:p>
            <a:pPr eaLnBrk="1" hangingPunct="1">
              <a:buFont typeface="Arial" charset="0"/>
              <a:buChar char="•"/>
            </a:pPr>
            <a:r>
              <a:rPr lang="ru-RU" altLang="ru-RU" sz="2400" dirty="0">
                <a:latin typeface="Times New Roman" pitchFamily="18" charset="0"/>
              </a:rPr>
              <a:t>Компетентность в организации педагогической деятельности.</a:t>
            </a:r>
            <a:br>
              <a:rPr lang="ru-RU" altLang="ru-RU" sz="2400" dirty="0">
                <a:latin typeface="Times New Roman" pitchFamily="18" charset="0"/>
              </a:rPr>
            </a:br>
            <a:endParaRPr lang="ru-RU" altLang="ru-RU" sz="2800" b="1" dirty="0">
              <a:latin typeface="Segoe UI Semibold" pitchFamily="34" charset="0"/>
            </a:endParaRPr>
          </a:p>
        </p:txBody>
      </p:sp>
      <p:sp>
        <p:nvSpPr>
          <p:cNvPr id="28676" name="Заголовок 2"/>
          <p:cNvSpPr>
            <a:spLocks/>
          </p:cNvSpPr>
          <p:nvPr/>
        </p:nvSpPr>
        <p:spPr bwMode="auto">
          <a:xfrm>
            <a:off x="476250" y="1047750"/>
            <a:ext cx="8516938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eaLnBrk="1" hangingPunct="1"/>
            <a:endParaRPr lang="ru-RU" altLang="ru-RU" sz="4000" b="1">
              <a:solidFill>
                <a:srgbClr val="FF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1000109"/>
            <a:ext cx="9001156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57200" fontAlgn="base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800100" algn="l"/>
              </a:tabLst>
            </a:pPr>
            <a:r>
              <a:rPr kumimoji="0" lang="ru-RU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Задача педагога</a:t>
            </a:r>
            <a:r>
              <a:rPr kumimoji="0" lang="ru-RU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 ходе написания конспекта урока – продемонстрировать владение материалом по преподаваемому предмету и достаточный уровень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сформированности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педагогических компетенций, позволяющих ему эффективно решать педагогические задачи при реализации учебной программы. </a:t>
            </a:r>
          </a:p>
          <a:p>
            <a:pPr lvl="0" indent="457200" fontAlgn="base">
              <a:spcBef>
                <a:spcPct val="0"/>
              </a:spcBef>
              <a:spcAft>
                <a:spcPct val="0"/>
              </a:spcAft>
              <a:tabLst>
                <a:tab pos="800100" algn="l"/>
              </a:tabLst>
            </a:pPr>
            <a:r>
              <a:rPr lang="ru-RU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Время, предоставляемое аттестуемому педагогу на написание конспекта урока, составляет 1,5 – 2 часа.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lvl="0"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800100" algn="l"/>
              </a:tabLst>
            </a:pPr>
            <a:r>
              <a:rPr lang="ru-RU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Конспект урока должен быть связан с освоением новой темы (нового учебного материала).</a:t>
            </a:r>
          </a:p>
          <a:p>
            <a:pPr lvl="0" indent="434975" algn="just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Конспект предполагает отражение основных этапов урока: организационный момент, опрос учащихся по заданному на дом материалу, объяснение нового материала, закрепление учебного материала, задание на дом. </a:t>
            </a:r>
          </a:p>
          <a:p>
            <a:pPr lvl="0" indent="434975" algn="just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Итоговый показатель может варьироваться в пределах от 0 до 1 балла. Он интерпретируется следующим образом: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lvl="0" indent="4572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От 0,5 до 1 балла </a:t>
            </a:r>
            <a:r>
              <a:rPr lang="ru-RU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 – соответствие занимаемой должности: педагог продемонстрировал владение основным содержанием предмета и владение базовыми педагогическими компетенциями. 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lvl="0" indent="4572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От 0 до 0,49 балла  </a:t>
            </a:r>
            <a:r>
              <a:rPr lang="ru-RU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– несоответствие занимаемой должности: учитель не </a:t>
            </a:r>
          </a:p>
          <a:p>
            <a:pPr lvl="0" indent="4572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продемонстрировал знания учебного предмета, недостаточно владеет </a:t>
            </a:r>
          </a:p>
          <a:p>
            <a:pPr lvl="0" indent="4572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базовыми педагогическими компетенциями.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marL="0" marR="0" lvl="0" indent="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Заголовок 2"/>
          <p:cNvSpPr>
            <a:spLocks/>
          </p:cNvSpPr>
          <p:nvPr/>
        </p:nvSpPr>
        <p:spPr bwMode="auto">
          <a:xfrm>
            <a:off x="366713" y="120650"/>
            <a:ext cx="7877175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eaLnBrk="1" hangingPunct="1"/>
            <a:r>
              <a:rPr lang="ru-RU" altLang="ru-RU" sz="3200" b="1" dirty="0">
                <a:solidFill>
                  <a:srgbClr val="FF0000"/>
                </a:solidFill>
                <a:latin typeface="Times New Roman" pitchFamily="18" charset="0"/>
              </a:rPr>
              <a:t>ОБЯЗАТЕЛЬНАЯ  </a:t>
            </a:r>
            <a:r>
              <a:rPr lang="ru-RU" altLang="ru-RU" sz="3200" b="1" dirty="0" smtClean="0">
                <a:solidFill>
                  <a:srgbClr val="FF0000"/>
                </a:solidFill>
                <a:latin typeface="Times New Roman" pitchFamily="18" charset="0"/>
              </a:rPr>
              <a:t>АТТЕСТАЦИЯ</a:t>
            </a:r>
          </a:p>
          <a:p>
            <a:pPr algn="ctr" eaLnBrk="1" hangingPunct="1"/>
            <a:r>
              <a:rPr lang="ru-RU" altLang="ru-RU" sz="2000" b="1" dirty="0" smtClean="0">
                <a:solidFill>
                  <a:srgbClr val="0070C0"/>
                </a:solidFill>
                <a:latin typeface="Times New Roman" pitchFamily="18" charset="0"/>
              </a:rPr>
              <a:t>Квалификационные испытания</a:t>
            </a:r>
            <a:endParaRPr lang="ru-RU" altLang="ru-RU" sz="2000" b="1" dirty="0">
              <a:solidFill>
                <a:srgbClr val="0070C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Номер слайда 3"/>
          <p:cNvSpPr txBox="1">
            <a:spLocks noGrp="1"/>
          </p:cNvSpPr>
          <p:nvPr/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1" hangingPunct="1"/>
            <a:fld id="{66867EAC-D0A4-4297-A336-366B21FE5517}" type="slidenum">
              <a:rPr lang="ru-RU" altLang="ru-RU" sz="1200">
                <a:latin typeface="Verdana" pitchFamily="34" charset="0"/>
              </a:rPr>
              <a:pPr algn="r" eaLnBrk="1" hangingPunct="1"/>
              <a:t>11</a:t>
            </a:fld>
            <a:endParaRPr lang="ru-RU" altLang="ru-RU" sz="1200">
              <a:latin typeface="Verdana" pitchFamily="34" charset="0"/>
            </a:endParaRPr>
          </a:p>
        </p:txBody>
      </p:sp>
      <p:sp>
        <p:nvSpPr>
          <p:cNvPr id="21507" name="AutoShape 3"/>
          <p:cNvSpPr>
            <a:spLocks noChangeArrowheads="1"/>
          </p:cNvSpPr>
          <p:nvPr/>
        </p:nvSpPr>
        <p:spPr bwMode="auto">
          <a:xfrm>
            <a:off x="107950" y="169863"/>
            <a:ext cx="8135938" cy="6075362"/>
          </a:xfrm>
          <a:prstGeom prst="roundRect">
            <a:avLst>
              <a:gd name="adj" fmla="val 16667"/>
            </a:avLst>
          </a:prstGeom>
          <a:noFill/>
          <a:ln w="38100">
            <a:noFill/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ru-RU" altLang="ru-RU" sz="2800" b="1" dirty="0">
              <a:solidFill>
                <a:srgbClr val="0033CC"/>
              </a:solidFill>
              <a:latin typeface="Times New Roman" pitchFamily="18" charset="0"/>
            </a:endParaRPr>
          </a:p>
          <a:p>
            <a:pPr algn="ctr" eaLnBrk="1" hangingPunct="1">
              <a:spcBef>
                <a:spcPct val="20000"/>
              </a:spcBef>
            </a:pPr>
            <a:r>
              <a:rPr lang="ru-RU" altLang="ru-RU" sz="3200" b="1" u="sng" dirty="0">
                <a:solidFill>
                  <a:srgbClr val="FF0000"/>
                </a:solidFill>
                <a:latin typeface="Times New Roman" pitchFamily="18" charset="0"/>
              </a:rPr>
              <a:t>ОТВЕТСТВЕННОСТЬ  РАБОТОДАТЕЛЯ</a:t>
            </a:r>
          </a:p>
          <a:p>
            <a:pPr algn="ctr" eaLnBrk="1" hangingPunct="1">
              <a:spcBef>
                <a:spcPct val="20000"/>
              </a:spcBef>
              <a:buFont typeface="Arial" charset="0"/>
              <a:buChar char="•"/>
            </a:pPr>
            <a:endParaRPr lang="ru-RU" altLang="ru-RU" sz="3200" b="1" i="1" dirty="0">
              <a:solidFill>
                <a:srgbClr val="FF0000"/>
              </a:solidFill>
              <a:latin typeface="Times New Roman" pitchFamily="18" charset="0"/>
            </a:endParaRPr>
          </a:p>
          <a:p>
            <a:pPr algn="ctr" eaLnBrk="1" hangingPunct="1">
              <a:spcBef>
                <a:spcPct val="20000"/>
              </a:spcBef>
            </a:pPr>
            <a:r>
              <a:rPr lang="ru-RU" altLang="ru-RU" sz="3200" b="1" i="1" dirty="0">
                <a:solidFill>
                  <a:srgbClr val="FF0000"/>
                </a:solidFill>
                <a:latin typeface="Times New Roman" pitchFamily="18" charset="0"/>
              </a:rPr>
              <a:t>за своевременное проведение</a:t>
            </a:r>
            <a:endParaRPr lang="ru-RU" altLang="ru-RU" sz="3200" b="1" i="1" dirty="0">
              <a:solidFill>
                <a:srgbClr val="0000FF"/>
              </a:solidFill>
              <a:latin typeface="Times New Roman" pitchFamily="18" charset="0"/>
            </a:endParaRPr>
          </a:p>
          <a:p>
            <a:pPr algn="ctr" eaLnBrk="1" hangingPunct="1">
              <a:spcBef>
                <a:spcPct val="20000"/>
              </a:spcBef>
            </a:pPr>
            <a:r>
              <a:rPr lang="ru-RU" altLang="ru-RU" sz="3200" b="1" i="1" dirty="0">
                <a:solidFill>
                  <a:srgbClr val="0000FF"/>
                </a:solidFill>
                <a:latin typeface="Times New Roman" pitchFamily="18" charset="0"/>
              </a:rPr>
              <a:t>аттестации с целью подтверждения </a:t>
            </a:r>
          </a:p>
          <a:p>
            <a:pPr algn="ctr" eaLnBrk="1" hangingPunct="1">
              <a:spcBef>
                <a:spcPct val="20000"/>
              </a:spcBef>
            </a:pPr>
            <a:r>
              <a:rPr lang="ru-RU" altLang="ru-RU" sz="3200" b="1" i="1" dirty="0">
                <a:solidFill>
                  <a:srgbClr val="0000FF"/>
                </a:solidFill>
                <a:latin typeface="Times New Roman" pitchFamily="18" charset="0"/>
              </a:rPr>
              <a:t>соответствия  занимаемой должности</a:t>
            </a:r>
          </a:p>
          <a:p>
            <a:pPr algn="ctr" eaLnBrk="1" hangingPunct="1">
              <a:spcBef>
                <a:spcPct val="20000"/>
              </a:spcBef>
            </a:pPr>
            <a:r>
              <a:rPr lang="ru-RU" altLang="ru-RU" sz="3200" b="1" i="1" dirty="0" smtClean="0">
                <a:solidFill>
                  <a:srgbClr val="0000FF"/>
                </a:solidFill>
                <a:latin typeface="Times New Roman" pitchFamily="18" charset="0"/>
              </a:rPr>
              <a:t>работником и выполнении рекомендаций</a:t>
            </a:r>
            <a:endParaRPr lang="ru-RU" altLang="ru-RU" sz="3200" b="1" i="1" dirty="0">
              <a:solidFill>
                <a:srgbClr val="0000FF"/>
              </a:solidFill>
              <a:latin typeface="Times New Roman" pitchFamily="18" charset="0"/>
            </a:endParaRPr>
          </a:p>
          <a:p>
            <a:pPr algn="ctr" eaLnBrk="1" hangingPunct="1">
              <a:spcBef>
                <a:spcPct val="20000"/>
              </a:spcBef>
            </a:pPr>
            <a:endParaRPr lang="ru-RU" altLang="ru-RU" sz="3200" b="1" i="1" dirty="0">
              <a:solidFill>
                <a:srgbClr val="0000FF"/>
              </a:solidFill>
              <a:latin typeface="Times New Roman" pitchFamily="18" charset="0"/>
            </a:endParaRPr>
          </a:p>
          <a:p>
            <a:pPr algn="ctr" eaLnBrk="1" hangingPunct="1">
              <a:spcBef>
                <a:spcPct val="20000"/>
              </a:spcBef>
            </a:pPr>
            <a:endParaRPr lang="ru-RU" altLang="ru-RU" sz="2800" b="1" u="sng" dirty="0">
              <a:solidFill>
                <a:srgbClr val="990000"/>
              </a:solidFill>
              <a:latin typeface="Times New Roman" pitchFamily="18" charset="0"/>
            </a:endParaRPr>
          </a:p>
          <a:p>
            <a:pPr algn="ctr" eaLnBrk="1" hangingPunct="1">
              <a:spcBef>
                <a:spcPct val="20000"/>
              </a:spcBef>
            </a:pPr>
            <a:r>
              <a:rPr lang="ru-RU" altLang="ru-RU" sz="2800" b="1" dirty="0">
                <a:solidFill>
                  <a:srgbClr val="990000"/>
                </a:solidFill>
                <a:latin typeface="Times New Roman" pitchFamily="18" charset="0"/>
              </a:rPr>
              <a:t>- </a:t>
            </a:r>
          </a:p>
        </p:txBody>
      </p:sp>
      <p:sp>
        <p:nvSpPr>
          <p:cNvPr id="21508" name="Заголовок 2"/>
          <p:cNvSpPr>
            <a:spLocks/>
          </p:cNvSpPr>
          <p:nvPr/>
        </p:nvSpPr>
        <p:spPr bwMode="auto">
          <a:xfrm>
            <a:off x="366713" y="120650"/>
            <a:ext cx="8516937" cy="136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eaLnBrk="1" hangingPunct="1"/>
            <a:endParaRPr lang="ru-RU" altLang="ru-RU" sz="4000" b="1" u="sng">
              <a:solidFill>
                <a:srgbClr val="0000FF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Номер слайда 3"/>
          <p:cNvSpPr txBox="1">
            <a:spLocks noGrp="1"/>
          </p:cNvSpPr>
          <p:nvPr/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1" hangingPunct="1"/>
            <a:fld id="{34B8B67C-3320-4C85-828B-FDD7A4661885}" type="slidenum">
              <a:rPr lang="ru-RU" altLang="ru-RU" sz="1200">
                <a:latin typeface="Verdana" pitchFamily="34" charset="0"/>
              </a:rPr>
              <a:pPr algn="r" eaLnBrk="1" hangingPunct="1"/>
              <a:t>12</a:t>
            </a:fld>
            <a:endParaRPr lang="ru-RU" altLang="ru-RU" sz="1200">
              <a:latin typeface="Verdana" pitchFamily="34" charset="0"/>
            </a:endParaRPr>
          </a:p>
        </p:txBody>
      </p:sp>
      <p:sp>
        <p:nvSpPr>
          <p:cNvPr id="20483" name="AutoShape 3"/>
          <p:cNvSpPr>
            <a:spLocks noChangeArrowheads="1"/>
          </p:cNvSpPr>
          <p:nvPr/>
        </p:nvSpPr>
        <p:spPr bwMode="auto">
          <a:xfrm>
            <a:off x="107950" y="169863"/>
            <a:ext cx="8785225" cy="6075362"/>
          </a:xfrm>
          <a:prstGeom prst="roundRect">
            <a:avLst>
              <a:gd name="adj" fmla="val 16667"/>
            </a:avLst>
          </a:prstGeom>
          <a:noFill/>
          <a:ln w="38100">
            <a:noFill/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ru-RU" altLang="ru-RU" sz="2800" b="1">
              <a:solidFill>
                <a:srgbClr val="0033CC"/>
              </a:solidFill>
              <a:latin typeface="Times New Roman" pitchFamily="18" charset="0"/>
            </a:endParaRPr>
          </a:p>
          <a:p>
            <a:pPr algn="ctr" eaLnBrk="1" hangingPunct="1"/>
            <a:endParaRPr lang="ru-RU" altLang="ru-RU" sz="2800" b="1">
              <a:solidFill>
                <a:srgbClr val="0033CC"/>
              </a:solidFill>
              <a:latin typeface="Times New Roman" pitchFamily="18" charset="0"/>
            </a:endParaRPr>
          </a:p>
          <a:p>
            <a:pPr algn="ctr" eaLnBrk="1" hangingPunct="1">
              <a:spcBef>
                <a:spcPct val="20000"/>
              </a:spcBef>
            </a:pPr>
            <a:endParaRPr lang="ru-RU" altLang="ru-RU" sz="2800" b="1">
              <a:solidFill>
                <a:srgbClr val="990000"/>
              </a:solidFill>
              <a:latin typeface="Times New Roman" pitchFamily="18" charset="0"/>
            </a:endParaRPr>
          </a:p>
          <a:p>
            <a:pPr algn="ctr" eaLnBrk="1" hangingPunct="1">
              <a:spcBef>
                <a:spcPct val="20000"/>
              </a:spcBef>
            </a:pPr>
            <a:endParaRPr lang="ru-RU" altLang="ru-RU" sz="2800" b="1">
              <a:solidFill>
                <a:srgbClr val="990000"/>
              </a:solidFill>
              <a:latin typeface="Times New Roman" pitchFamily="18" charset="0"/>
            </a:endParaRPr>
          </a:p>
          <a:p>
            <a:pPr algn="ctr" eaLnBrk="1" hangingPunct="1">
              <a:spcBef>
                <a:spcPct val="20000"/>
              </a:spcBef>
            </a:pPr>
            <a:endParaRPr lang="ru-RU" altLang="ru-RU" sz="2800" b="1">
              <a:solidFill>
                <a:srgbClr val="990000"/>
              </a:solidFill>
              <a:latin typeface="Times New Roman" pitchFamily="18" charset="0"/>
            </a:endParaRPr>
          </a:p>
          <a:p>
            <a:pPr algn="ctr" eaLnBrk="1" hangingPunct="1">
              <a:spcBef>
                <a:spcPct val="20000"/>
              </a:spcBef>
            </a:pPr>
            <a:endParaRPr lang="ru-RU" altLang="ru-RU" sz="3200" b="1">
              <a:solidFill>
                <a:srgbClr val="990000"/>
              </a:solidFill>
              <a:latin typeface="Times New Roman" pitchFamily="18" charset="0"/>
            </a:endParaRPr>
          </a:p>
          <a:p>
            <a:pPr algn="ctr" eaLnBrk="1" hangingPunct="1">
              <a:spcBef>
                <a:spcPct val="20000"/>
              </a:spcBef>
            </a:pPr>
            <a:r>
              <a:rPr lang="ru-RU" altLang="ru-RU" sz="3200" b="1">
                <a:solidFill>
                  <a:srgbClr val="0000FF"/>
                </a:solidFill>
                <a:latin typeface="Times New Roman" pitchFamily="18" charset="0"/>
              </a:rPr>
              <a:t>Отказ работника от прохождения </a:t>
            </a:r>
          </a:p>
          <a:p>
            <a:pPr algn="ctr" eaLnBrk="1" hangingPunct="1">
              <a:spcBef>
                <a:spcPct val="20000"/>
              </a:spcBef>
            </a:pPr>
            <a:r>
              <a:rPr lang="ru-RU" altLang="ru-RU" sz="3200" b="1">
                <a:solidFill>
                  <a:srgbClr val="0000FF"/>
                </a:solidFill>
                <a:latin typeface="Times New Roman" pitchFamily="18" charset="0"/>
              </a:rPr>
              <a:t>аттестации с целью подтверждения </a:t>
            </a:r>
          </a:p>
          <a:p>
            <a:pPr algn="ctr" eaLnBrk="1" hangingPunct="1">
              <a:spcBef>
                <a:spcPct val="20000"/>
              </a:spcBef>
            </a:pPr>
            <a:r>
              <a:rPr lang="ru-RU" altLang="ru-RU" sz="3200" b="1">
                <a:solidFill>
                  <a:srgbClr val="0000FF"/>
                </a:solidFill>
                <a:latin typeface="Times New Roman" pitchFamily="18" charset="0"/>
              </a:rPr>
              <a:t>соответствия занимаемой</a:t>
            </a:r>
          </a:p>
          <a:p>
            <a:pPr algn="ctr" eaLnBrk="1" hangingPunct="1">
              <a:spcBef>
                <a:spcPct val="20000"/>
              </a:spcBef>
            </a:pPr>
            <a:r>
              <a:rPr lang="ru-RU" altLang="ru-RU" sz="3200" b="1">
                <a:solidFill>
                  <a:srgbClr val="0000FF"/>
                </a:solidFill>
                <a:latin typeface="Times New Roman" pitchFamily="18" charset="0"/>
              </a:rPr>
              <a:t> должности является  нарушением</a:t>
            </a:r>
          </a:p>
          <a:p>
            <a:pPr algn="ctr" eaLnBrk="1" hangingPunct="1">
              <a:spcBef>
                <a:spcPct val="20000"/>
              </a:spcBef>
            </a:pPr>
            <a:r>
              <a:rPr lang="ru-RU" altLang="ru-RU" sz="3200" b="1">
                <a:solidFill>
                  <a:srgbClr val="0000FF"/>
                </a:solidFill>
                <a:latin typeface="Times New Roman" pitchFamily="18" charset="0"/>
              </a:rPr>
              <a:t>трудовой дисциплины, влекущее за собой </a:t>
            </a:r>
          </a:p>
          <a:p>
            <a:pPr algn="ctr" eaLnBrk="1" hangingPunct="1">
              <a:spcBef>
                <a:spcPct val="20000"/>
              </a:spcBef>
            </a:pPr>
            <a:r>
              <a:rPr lang="ru-RU" altLang="ru-RU" sz="3200" b="1">
                <a:solidFill>
                  <a:srgbClr val="0000FF"/>
                </a:solidFill>
                <a:latin typeface="Times New Roman" pitchFamily="18" charset="0"/>
              </a:rPr>
              <a:t>дисциплинарные взыскания в соответствии</a:t>
            </a:r>
          </a:p>
          <a:p>
            <a:pPr algn="ctr" eaLnBrk="1" hangingPunct="1">
              <a:spcBef>
                <a:spcPct val="20000"/>
              </a:spcBef>
            </a:pPr>
            <a:r>
              <a:rPr lang="ru-RU" altLang="ru-RU" sz="3200" b="1">
                <a:solidFill>
                  <a:srgbClr val="0000FF"/>
                </a:solidFill>
                <a:latin typeface="Times New Roman" pitchFamily="18" charset="0"/>
              </a:rPr>
              <a:t>со  статьей </a:t>
            </a:r>
            <a:r>
              <a:rPr lang="ru-RU" altLang="ru-RU" sz="3200" b="1">
                <a:solidFill>
                  <a:srgbClr val="FF0000"/>
                </a:solidFill>
                <a:latin typeface="Times New Roman" pitchFamily="18" charset="0"/>
              </a:rPr>
              <a:t>192 ТК РФ</a:t>
            </a:r>
          </a:p>
          <a:p>
            <a:pPr algn="ctr" eaLnBrk="1" hangingPunct="1">
              <a:spcBef>
                <a:spcPct val="20000"/>
              </a:spcBef>
            </a:pPr>
            <a:endParaRPr lang="ru-RU" altLang="ru-RU" sz="3200" b="1">
              <a:solidFill>
                <a:srgbClr val="990000"/>
              </a:solidFill>
              <a:latin typeface="Times New Roman" pitchFamily="18" charset="0"/>
            </a:endParaRPr>
          </a:p>
          <a:p>
            <a:pPr algn="ctr" eaLnBrk="1" hangingPunct="1">
              <a:spcBef>
                <a:spcPct val="20000"/>
              </a:spcBef>
            </a:pPr>
            <a:endParaRPr lang="ru-RU" altLang="ru-RU" sz="2800" b="1">
              <a:solidFill>
                <a:srgbClr val="990000"/>
              </a:solidFill>
              <a:latin typeface="Times New Roman" pitchFamily="18" charset="0"/>
            </a:endParaRPr>
          </a:p>
          <a:p>
            <a:pPr algn="ctr" eaLnBrk="1" hangingPunct="1">
              <a:spcBef>
                <a:spcPct val="20000"/>
              </a:spcBef>
            </a:pPr>
            <a:endParaRPr lang="ru-RU" altLang="ru-RU" sz="2800" b="1">
              <a:solidFill>
                <a:srgbClr val="990000"/>
              </a:solidFill>
              <a:latin typeface="Times New Roman" pitchFamily="18" charset="0"/>
            </a:endParaRPr>
          </a:p>
          <a:p>
            <a:pPr algn="ctr" eaLnBrk="1" hangingPunct="1">
              <a:spcBef>
                <a:spcPct val="20000"/>
              </a:spcBef>
            </a:pPr>
            <a:r>
              <a:rPr lang="ru-RU" altLang="ru-RU" sz="2800" b="1">
                <a:solidFill>
                  <a:srgbClr val="990000"/>
                </a:solidFill>
                <a:latin typeface="Times New Roman" pitchFamily="18" charset="0"/>
              </a:rPr>
              <a:t>- </a:t>
            </a:r>
          </a:p>
        </p:txBody>
      </p:sp>
      <p:sp>
        <p:nvSpPr>
          <p:cNvPr id="20484" name="Заголовок 2"/>
          <p:cNvSpPr>
            <a:spLocks/>
          </p:cNvSpPr>
          <p:nvPr/>
        </p:nvSpPr>
        <p:spPr bwMode="auto">
          <a:xfrm>
            <a:off x="366713" y="120650"/>
            <a:ext cx="8516937" cy="136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eaLnBrk="1" hangingPunct="1"/>
            <a:r>
              <a:rPr lang="ru-RU" altLang="ru-RU" sz="4000" b="1">
                <a:solidFill>
                  <a:srgbClr val="FF0000"/>
                </a:solidFill>
                <a:latin typeface="Times New Roman" pitchFamily="18" charset="0"/>
              </a:rPr>
              <a:t>ОТВЕТСТВЕННОСТЬ РАБОТНИКА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071546"/>
            <a:ext cx="8572560" cy="5500726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sz="3300" dirty="0" smtClean="0"/>
              <a:t>Педагогические работники, осуществляющие педагогическую работу </a:t>
            </a:r>
            <a:r>
              <a:rPr lang="ru-RU" sz="3300" dirty="0" smtClean="0">
                <a:solidFill>
                  <a:srgbClr val="0070C0"/>
                </a:solidFill>
              </a:rPr>
              <a:t>по совместительству</a:t>
            </a:r>
            <a:r>
              <a:rPr lang="ru-RU" sz="3300" dirty="0" smtClean="0"/>
              <a:t>, то есть у другого работодателя, в том числе в такой же должности, что и по основному месту работы, и не имеющие квалификационной категории, </a:t>
            </a:r>
            <a:r>
              <a:rPr lang="ru-RU" sz="3300" dirty="0" smtClean="0">
                <a:solidFill>
                  <a:srgbClr val="0070C0"/>
                </a:solidFill>
              </a:rPr>
              <a:t>проходят</a:t>
            </a:r>
            <a:r>
              <a:rPr lang="ru-RU" sz="3300" dirty="0" smtClean="0"/>
              <a:t> аттестацию в целях подтверждения соответствия занимаемой должности на общих основаниях (пункт 1 Порядка аттестации) независимо от того, что аттестация по одноименной должности была проведена по месту основной работы. Необходимость и сроки проведения такой аттестации определяются работодателем самостоятельно с учетом положений, предусмотренных пунктами 5 и 22 Порядка аттестации.</a:t>
            </a:r>
          </a:p>
          <a:p>
            <a:pPr algn="just"/>
            <a:endParaRPr lang="ru-RU" dirty="0" smtClean="0"/>
          </a:p>
          <a:p>
            <a:pPr algn="just"/>
            <a:endParaRPr lang="ru-RU" dirty="0"/>
          </a:p>
        </p:txBody>
      </p:sp>
      <p:sp>
        <p:nvSpPr>
          <p:cNvPr id="4" name="Заголовок 2"/>
          <p:cNvSpPr>
            <a:spLocks noGrp="1"/>
          </p:cNvSpPr>
          <p:nvPr>
            <p:ph type="title"/>
          </p:nvPr>
        </p:nvSpPr>
        <p:spPr bwMode="auto">
          <a:xfrm>
            <a:off x="357158" y="285728"/>
            <a:ext cx="8229600" cy="774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eaLnBrk="1" hangingPunct="1"/>
            <a:r>
              <a:rPr lang="ru-RU" altLang="ru-RU" sz="3200" b="1" dirty="0">
                <a:solidFill>
                  <a:srgbClr val="FF0000"/>
                </a:solidFill>
                <a:latin typeface="Times New Roman" pitchFamily="18" charset="0"/>
              </a:rPr>
              <a:t>ОБЯЗАТЕЛЬНАЯ  </a:t>
            </a:r>
            <a:r>
              <a:rPr lang="ru-RU" altLang="ru-RU" sz="3200" b="1" dirty="0" smtClean="0">
                <a:solidFill>
                  <a:srgbClr val="FF0000"/>
                </a:solidFill>
                <a:latin typeface="Times New Roman" pitchFamily="18" charset="0"/>
              </a:rPr>
              <a:t>АТТЕСТАЦИЯ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500042"/>
            <a:ext cx="8715436" cy="1368412"/>
          </a:xfrm>
        </p:spPr>
        <p:txBody>
          <a:bodyPr>
            <a:normAutofit fontScale="90000"/>
          </a:bodyPr>
          <a:lstStyle/>
          <a:p>
            <a:r>
              <a:rPr lang="ru-RU" sz="1600" dirty="0" smtClean="0"/>
              <a:t>Профсоюз работников народного образования и науки Российской Федерации ИНФОРМАЦИОННЫЙ БЮЛЛЕТЕНЬ № 8, </a:t>
            </a:r>
            <a:r>
              <a:rPr lang="ru-RU" sz="1400" dirty="0" smtClean="0"/>
              <a:t> </a:t>
            </a:r>
            <a:r>
              <a:rPr lang="ru-RU" sz="1600" dirty="0" smtClean="0"/>
              <a:t>РАЗЪЯСНЕНИЯ </a:t>
            </a:r>
            <a:br>
              <a:rPr lang="ru-RU" sz="1600" dirty="0" smtClean="0"/>
            </a:br>
            <a:r>
              <a:rPr lang="ru-RU" sz="1800" dirty="0" smtClean="0"/>
              <a:t>Вопрос 21.</a:t>
            </a:r>
            <a:br>
              <a:rPr lang="ru-RU" sz="1800" dirty="0" smtClean="0"/>
            </a:br>
            <a:r>
              <a:rPr lang="ru-RU" sz="2700" i="1" u="sng" dirty="0" smtClean="0">
                <a:solidFill>
                  <a:schemeClr val="tx1"/>
                </a:solidFill>
                <a:effectLst/>
              </a:rPr>
              <a:t>Распространяются ли результаты аттестации в целях подтверждения соответствия занимаемой должности одной образовательной организации при переходе в другую образовательную организацию?</a:t>
            </a:r>
            <a:endParaRPr lang="ru-RU" sz="2700" i="1" u="sng" dirty="0">
              <a:solidFill>
                <a:schemeClr val="tx1"/>
              </a:solidFill>
              <a:effectLst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1928802"/>
            <a:ext cx="8229600" cy="4525963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dirty="0" smtClean="0"/>
              <a:t>	</a:t>
            </a:r>
          </a:p>
          <a:p>
            <a:pPr>
              <a:buNone/>
            </a:pPr>
            <a:r>
              <a:rPr lang="ru-RU" b="1" dirty="0" smtClean="0"/>
              <a:t>Ответ.</a:t>
            </a:r>
            <a:endParaRPr lang="ru-RU" dirty="0" smtClean="0"/>
          </a:p>
          <a:p>
            <a:r>
              <a:rPr lang="ru-RU" dirty="0" smtClean="0"/>
              <a:t>Нет, не распространяются. Результаты аттестации в целях подтверждения соответствия занимаемой должности действуют в течение 5 лет только в данной организации, поскольку проведение такой аттестации осуществляется аттестационными комиссиями каждой организации самостоятельно.</a:t>
            </a:r>
          </a:p>
          <a:p>
            <a:r>
              <a:rPr lang="ru-RU" dirty="0" smtClean="0"/>
              <a:t>Вместе с тем, работодатель по новому месту работы может назначить проведение аттестации педагогического работника не ранее чем через два года со дня, с которого он приступил к работе (подпункт «б» пункта 22 Порядка аттестации).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/>
          </p:cNvSpPr>
          <p:nvPr>
            <p:ph type="title"/>
          </p:nvPr>
        </p:nvSpPr>
        <p:spPr>
          <a:xfrm>
            <a:off x="250825" y="188913"/>
            <a:ext cx="8569325" cy="2952750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solidFill>
                  <a:srgbClr val="A50021"/>
                </a:solidFill>
              </a:rPr>
              <a:t>Результаты аттестации педагогических работников</a:t>
            </a:r>
            <a:r>
              <a:rPr lang="ru-RU" sz="2800" dirty="0" smtClean="0">
                <a:solidFill>
                  <a:srgbClr val="A50021"/>
                </a:solidFill>
              </a:rPr>
              <a:t>, </a:t>
            </a:r>
            <a:r>
              <a:rPr lang="ru-RU" sz="2800" b="1" dirty="0" smtClean="0">
                <a:solidFill>
                  <a:srgbClr val="A50021"/>
                </a:solidFill>
              </a:rPr>
              <a:t>проводимых с целью подтверждения их СЗД, в трудовую книжку педагогического работника не вносятся. Сведения вносятся только в личную карточку работника (форма № Т-2), утвержденную постановлением Госкомстата России от 05.01.2004 №1, содержащую раздел </a:t>
            </a:r>
            <a:r>
              <a:rPr lang="en-US" sz="2800" b="1" dirty="0" smtClean="0">
                <a:solidFill>
                  <a:srgbClr val="A50021"/>
                </a:solidFill>
              </a:rPr>
              <a:t>IV </a:t>
            </a:r>
            <a:r>
              <a:rPr lang="tt-RU" sz="2800" b="1" dirty="0" smtClean="0">
                <a:solidFill>
                  <a:srgbClr val="A50021"/>
                </a:solidFill>
              </a:rPr>
              <a:t>“Аттеста</a:t>
            </a:r>
            <a:r>
              <a:rPr lang="ru-RU" sz="2800" b="1" dirty="0" err="1" smtClean="0">
                <a:solidFill>
                  <a:srgbClr val="A50021"/>
                </a:solidFill>
              </a:rPr>
              <a:t>ция</a:t>
            </a:r>
            <a:r>
              <a:rPr lang="ru-RU" sz="2800" b="1" dirty="0" smtClean="0">
                <a:solidFill>
                  <a:srgbClr val="A50021"/>
                </a:solidFill>
              </a:rPr>
              <a:t>».</a:t>
            </a:r>
          </a:p>
        </p:txBody>
      </p:sp>
      <p:sp>
        <p:nvSpPr>
          <p:cNvPr id="19459" name="Rectangle 85"/>
          <p:cNvSpPr>
            <a:spLocks noChangeArrowheads="1"/>
          </p:cNvSpPr>
          <p:nvPr/>
        </p:nvSpPr>
        <p:spPr bwMode="auto">
          <a:xfrm>
            <a:off x="0" y="26543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ru-RU"/>
          </a:p>
        </p:txBody>
      </p:sp>
      <p:graphicFrame>
        <p:nvGraphicFramePr>
          <p:cNvPr id="87213" name="Group 173"/>
          <p:cNvGraphicFramePr>
            <a:graphicFrameLocks noGrp="1"/>
          </p:cNvGraphicFramePr>
          <p:nvPr/>
        </p:nvGraphicFramePr>
        <p:xfrm>
          <a:off x="107950" y="3284538"/>
          <a:ext cx="8785225" cy="3200400"/>
        </p:xfrm>
        <a:graphic>
          <a:graphicData uri="http://schemas.openxmlformats.org/drawingml/2006/table">
            <a:tbl>
              <a:tblPr/>
              <a:tblGrid>
                <a:gridCol w="1079500"/>
                <a:gridCol w="2613025"/>
                <a:gridCol w="820738"/>
                <a:gridCol w="1030287"/>
                <a:gridCol w="3241675"/>
              </a:tblGrid>
              <a:tr h="569913"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Дата аттестации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Решение комиссии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Документ (протокол)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основание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15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номер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дата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461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14.05.2011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Соответствует занимаемой должности учителя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14.05.2011г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Решение а/к от 14.05.2011г, приказ (распоряжение) от 05.06.2011 №12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Номер слайда 3"/>
          <p:cNvSpPr txBox="1">
            <a:spLocks noGrp="1"/>
          </p:cNvSpPr>
          <p:nvPr/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1" hangingPunct="1"/>
            <a:fld id="{CB30DF79-C70D-4B4B-BE00-47FE8043BDA4}" type="slidenum">
              <a:rPr lang="ru-RU" altLang="ru-RU" sz="1200">
                <a:latin typeface="Verdana" pitchFamily="34" charset="0"/>
              </a:rPr>
              <a:pPr algn="r" eaLnBrk="1" hangingPunct="1"/>
              <a:t>16</a:t>
            </a:fld>
            <a:endParaRPr lang="ru-RU" altLang="ru-RU" sz="1200">
              <a:latin typeface="Verdana" pitchFamily="34" charset="0"/>
            </a:endParaRPr>
          </a:p>
        </p:txBody>
      </p:sp>
      <p:sp>
        <p:nvSpPr>
          <p:cNvPr id="33795" name="AutoShape 3"/>
          <p:cNvSpPr>
            <a:spLocks noChangeArrowheads="1"/>
          </p:cNvSpPr>
          <p:nvPr/>
        </p:nvSpPr>
        <p:spPr bwMode="auto">
          <a:xfrm>
            <a:off x="323850" y="260350"/>
            <a:ext cx="8461375" cy="6003925"/>
          </a:xfrm>
          <a:prstGeom prst="roundRect">
            <a:avLst>
              <a:gd name="adj" fmla="val 16667"/>
            </a:avLst>
          </a:prstGeom>
          <a:noFill/>
          <a:ln w="38100">
            <a:noFill/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ru-RU" altLang="ru-RU" b="1">
              <a:solidFill>
                <a:srgbClr val="0033CC"/>
              </a:solidFill>
              <a:latin typeface="Times New Roman" pitchFamily="18" charset="0"/>
            </a:endParaRPr>
          </a:p>
        </p:txBody>
      </p:sp>
      <p:sp>
        <p:nvSpPr>
          <p:cNvPr id="33796" name="Заголовок 2"/>
          <p:cNvSpPr>
            <a:spLocks/>
          </p:cNvSpPr>
          <p:nvPr/>
        </p:nvSpPr>
        <p:spPr bwMode="auto">
          <a:xfrm>
            <a:off x="395288" y="765175"/>
            <a:ext cx="8516937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eaLnBrk="1" hangingPunct="1"/>
            <a:r>
              <a:rPr lang="ru-RU" altLang="ru-RU" sz="3200" b="1">
                <a:solidFill>
                  <a:srgbClr val="FF0000"/>
                </a:solidFill>
                <a:latin typeface="Times New Roman" pitchFamily="18" charset="0"/>
              </a:rPr>
              <a:t>Аттестация для присвоения квалификационных категорий</a:t>
            </a:r>
            <a:r>
              <a:rPr lang="ru-RU" altLang="ru-RU" sz="3200" b="1">
                <a:solidFill>
                  <a:srgbClr val="990000"/>
                </a:solidFill>
                <a:latin typeface="Times New Roman" pitchFamily="18" charset="0"/>
              </a:rPr>
              <a:t/>
            </a:r>
            <a:br>
              <a:rPr lang="ru-RU" altLang="ru-RU" sz="3200" b="1">
                <a:solidFill>
                  <a:srgbClr val="990000"/>
                </a:solidFill>
                <a:latin typeface="Times New Roman" pitchFamily="18" charset="0"/>
              </a:rPr>
            </a:br>
            <a:r>
              <a:rPr lang="ru-RU" altLang="ru-RU" sz="3200" b="1">
                <a:solidFill>
                  <a:srgbClr val="990000"/>
                </a:solidFill>
                <a:latin typeface="Times New Roman" pitchFamily="18" charset="0"/>
              </a:rPr>
              <a:t> </a:t>
            </a:r>
            <a:r>
              <a:rPr lang="ru-RU" altLang="ru-RU" sz="3200" b="1">
                <a:solidFill>
                  <a:srgbClr val="FF0000"/>
                </a:solidFill>
                <a:latin typeface="Times New Roman" pitchFamily="18" charset="0"/>
              </a:rPr>
              <a:t>(первой или высшей)</a:t>
            </a: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395288" y="1989138"/>
            <a:ext cx="8424862" cy="3935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 altLang="ru-RU" sz="2800" b="1" dirty="0">
                <a:solidFill>
                  <a:srgbClr val="0000FF"/>
                </a:solidFill>
                <a:latin typeface="Times New Roman" pitchFamily="18" charset="0"/>
              </a:rPr>
              <a:t>     </a:t>
            </a:r>
            <a:r>
              <a:rPr lang="ru-RU" altLang="ru-RU" sz="2800" b="1" dirty="0">
                <a:latin typeface="Times New Roman" pitchFamily="18" charset="0"/>
              </a:rPr>
              <a:t>Проводится по заявлению педагогических работников  до истечения срока  имеющейся квалификационной категории  </a:t>
            </a:r>
          </a:p>
          <a:p>
            <a:pPr eaLnBrk="1" hangingPunct="1"/>
            <a:r>
              <a:rPr lang="ru-RU" altLang="ru-RU" sz="2800" b="1" dirty="0">
                <a:latin typeface="Times New Roman" pitchFamily="18" charset="0"/>
              </a:rPr>
              <a:t>     </a:t>
            </a:r>
          </a:p>
          <a:p>
            <a:pPr eaLnBrk="1" hangingPunct="1"/>
            <a:r>
              <a:rPr lang="ru-RU" altLang="ru-RU" sz="2800" b="1" dirty="0">
                <a:latin typeface="Times New Roman" pitchFamily="18" charset="0"/>
              </a:rPr>
              <a:t> Досрочная аттестация  разрешается через 2 года после предыдущей аттестации</a:t>
            </a:r>
          </a:p>
          <a:p>
            <a:pPr eaLnBrk="1" hangingPunct="1">
              <a:buFontTx/>
              <a:buChar char="-"/>
            </a:pPr>
            <a:endParaRPr lang="ru-RU" altLang="ru-RU" sz="2800" b="1" dirty="0">
              <a:latin typeface="Times New Roman" pitchFamily="18" charset="0"/>
            </a:endParaRPr>
          </a:p>
          <a:p>
            <a:pPr eaLnBrk="1" hangingPunct="1"/>
            <a:r>
              <a:rPr lang="ru-RU" altLang="ru-RU" sz="2800" b="1" i="1" dirty="0">
                <a:latin typeface="Times New Roman" pitchFamily="18" charset="0"/>
              </a:rPr>
              <a:t>Процедура аттестации: экспертная оценка.</a:t>
            </a:r>
          </a:p>
          <a:p>
            <a:pPr eaLnBrk="1" hangingPunct="1"/>
            <a:endParaRPr lang="ru-RU" altLang="ru-RU" sz="2800" b="1" dirty="0">
              <a:solidFill>
                <a:srgbClr val="99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Прямоугольник 1"/>
          <p:cNvSpPr>
            <a:spLocks noChangeArrowheads="1"/>
          </p:cNvSpPr>
          <p:nvPr/>
        </p:nvSpPr>
        <p:spPr bwMode="auto">
          <a:xfrm>
            <a:off x="395288" y="260350"/>
            <a:ext cx="8569325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b="1" dirty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П Р И К А З от 26 августа 2010 № 761н</a:t>
            </a:r>
            <a:endParaRPr lang="ru-RU" altLang="ru-RU" sz="2400" dirty="0">
              <a:solidFill>
                <a:srgbClr val="FF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altLang="ru-RU" sz="2400" b="1" dirty="0">
                <a:latin typeface="Times New Roman" pitchFamily="18" charset="0"/>
                <a:cs typeface="Arial" charset="0"/>
              </a:rPr>
              <a:t>Об утверждении Единого квалификационного справочника должностей руководителей, специалистов и служащих, раздел  «Квалификационные характеристики должностей работников  образования».</a:t>
            </a:r>
          </a:p>
          <a:p>
            <a:pPr algn="just"/>
            <a:r>
              <a:rPr lang="ru-RU" altLang="ru-RU" sz="2400" dirty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Заместитель руководителя </a:t>
            </a:r>
            <a:r>
              <a:rPr lang="ru-RU" altLang="ru-RU" sz="2400" dirty="0">
                <a:latin typeface="Times New Roman" pitchFamily="18" charset="0"/>
                <a:cs typeface="Times New Roman" pitchFamily="18" charset="0"/>
              </a:rPr>
              <a:t>(директора, заведующего, начальника) образовательного учреждения </a:t>
            </a:r>
            <a:endParaRPr lang="ru-RU" altLang="ru-RU" sz="2400" dirty="0">
              <a:latin typeface="Courier New" pitchFamily="49" charset="0"/>
              <a:cs typeface="Times New Roman" pitchFamily="18" charset="0"/>
            </a:endParaRPr>
          </a:p>
          <a:p>
            <a:pPr algn="just"/>
            <a:r>
              <a:rPr lang="ru-RU" altLang="ru-RU" sz="2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altLang="ru-RU" sz="2400" b="1" dirty="0">
                <a:latin typeface="Times New Roman" pitchFamily="18" charset="0"/>
                <a:cs typeface="Times New Roman" pitchFamily="18" charset="0"/>
              </a:rPr>
              <a:t>Должностные обязанности.</a:t>
            </a:r>
            <a:r>
              <a:rPr lang="ru-RU" altLang="ru-RU" sz="24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ru-RU" altLang="ru-RU" sz="2400" dirty="0">
                <a:latin typeface="Times New Roman" pitchFamily="18" charset="0"/>
                <a:cs typeface="Times New Roman" pitchFamily="18" charset="0"/>
              </a:rPr>
              <a:t>Участвует в подборе и расстановке педагогических кадров, </a:t>
            </a:r>
            <a:r>
              <a:rPr lang="ru-RU" altLang="ru-RU" sz="2400" b="1" dirty="0">
                <a:latin typeface="Times New Roman" pitchFamily="18" charset="0"/>
                <a:cs typeface="Times New Roman" pitchFamily="18" charset="0"/>
              </a:rPr>
              <a:t>организует повышение </a:t>
            </a:r>
            <a:r>
              <a:rPr lang="ru-RU" altLang="ru-RU" sz="2400" dirty="0">
                <a:latin typeface="Times New Roman" pitchFamily="18" charset="0"/>
                <a:cs typeface="Times New Roman" pitchFamily="18" charset="0"/>
              </a:rPr>
              <a:t>их квалификации и профессионального мастерства. </a:t>
            </a:r>
            <a:r>
              <a:rPr lang="ru-RU" altLang="ru-RU" sz="2400" b="1" dirty="0">
                <a:latin typeface="Times New Roman" pitchFamily="18" charset="0"/>
                <a:cs typeface="Times New Roman" pitchFamily="18" charset="0"/>
              </a:rPr>
              <a:t>Принимает участие </a:t>
            </a:r>
            <a:r>
              <a:rPr lang="ru-RU" altLang="ru-RU" sz="2400" dirty="0">
                <a:latin typeface="Times New Roman" pitchFamily="18" charset="0"/>
                <a:cs typeface="Times New Roman" pitchFamily="18" charset="0"/>
              </a:rPr>
              <a:t>в подготовке и проведении </a:t>
            </a:r>
            <a:r>
              <a:rPr lang="ru-RU" altLang="ru-RU" sz="2400" b="1" dirty="0">
                <a:latin typeface="Times New Roman" pitchFamily="18" charset="0"/>
                <a:cs typeface="Times New Roman" pitchFamily="18" charset="0"/>
              </a:rPr>
              <a:t>аттестации</a:t>
            </a:r>
            <a:r>
              <a:rPr lang="ru-RU" altLang="ru-RU" sz="2400" dirty="0">
                <a:latin typeface="Times New Roman" pitchFamily="18" charset="0"/>
                <a:cs typeface="Times New Roman" pitchFamily="18" charset="0"/>
              </a:rPr>
              <a:t> педагогических и других работников образовательного учреждения.</a:t>
            </a:r>
          </a:p>
          <a:p>
            <a:pPr algn="just"/>
            <a:endParaRPr lang="ru-RU" altLang="ru-RU" sz="2400" dirty="0">
              <a:latin typeface="Times New Roman" pitchFamily="18" charset="0"/>
            </a:endParaRPr>
          </a:p>
          <a:p>
            <a:pPr algn="just"/>
            <a:r>
              <a:rPr lang="ru-RU" altLang="ru-RU" sz="2400" b="1" dirty="0">
                <a:latin typeface="Times New Roman" pitchFamily="18" charset="0"/>
              </a:rPr>
              <a:t>Стенд </a:t>
            </a:r>
            <a:r>
              <a:rPr lang="ru-RU" altLang="ru-RU" sz="2400" dirty="0">
                <a:latin typeface="Times New Roman" pitchFamily="18" charset="0"/>
              </a:rPr>
              <a:t>– Аттестация – нормативные документы,  образцы документов для заполнения, </a:t>
            </a:r>
            <a:r>
              <a:rPr lang="ru-RU" altLang="ru-RU" sz="2400" b="1" dirty="0">
                <a:solidFill>
                  <a:srgbClr val="FF00FF"/>
                </a:solidFill>
                <a:latin typeface="Times New Roman" pitchFamily="18" charset="0"/>
              </a:rPr>
              <a:t>СПИСОК</a:t>
            </a:r>
            <a:endParaRPr lang="ru-RU" altLang="ru-RU" sz="2400" b="1" dirty="0">
              <a:solidFill>
                <a:srgbClr val="FF00FF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388" y="260350"/>
            <a:ext cx="8640762" cy="5878513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342900" algn="just">
              <a:lnSpc>
                <a:spcPct val="115000"/>
              </a:lnSpc>
              <a:spcAft>
                <a:spcPts val="0"/>
              </a:spcAft>
              <a:defRPr/>
            </a:pPr>
            <a:r>
              <a:rPr lang="ru-RU" sz="20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24. Аттестация педагогических работников в </a:t>
            </a:r>
            <a:r>
              <a:rPr lang="ru-RU" sz="2000" b="1" u="sng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целях установления квалификационной категории</a:t>
            </a:r>
            <a:r>
              <a:rPr lang="ru-RU" sz="2000" u="sng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проводится по их желанию.</a:t>
            </a:r>
          </a:p>
          <a:p>
            <a:pPr indent="342900" algn="just">
              <a:lnSpc>
                <a:spcPct val="115000"/>
              </a:lnSpc>
              <a:spcAft>
                <a:spcPts val="0"/>
              </a:spcAft>
              <a:defRPr/>
            </a:pPr>
            <a:r>
              <a:rPr lang="ru-RU" sz="20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По результатам аттестации педагогическим работникам устанавливается первая или высшая квалификационная категория.</a:t>
            </a:r>
          </a:p>
          <a:p>
            <a:pPr>
              <a:defRPr/>
            </a:pPr>
            <a:r>
              <a:rPr lang="ru-RU" sz="20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Квалификационная категория устанавливается сроком на 5 лет. Срок действия квалификационной </a:t>
            </a:r>
            <a:r>
              <a:rPr lang="ru-RU" sz="2000" b="1" u="sng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категории продлению не подлежит.</a:t>
            </a:r>
          </a:p>
          <a:p>
            <a:pPr>
              <a:defRPr/>
            </a:pPr>
            <a:endParaRPr lang="ru-RU" sz="20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20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27. Аттестация педагогических работников проводится на основании их </a:t>
            </a:r>
            <a:r>
              <a:rPr lang="ru-RU" sz="2000" b="1" u="sng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заявлений</a:t>
            </a:r>
          </a:p>
          <a:p>
            <a:pPr indent="342900" algn="just">
              <a:lnSpc>
                <a:spcPct val="115000"/>
              </a:lnSpc>
              <a:spcAft>
                <a:spcPts val="0"/>
              </a:spcAft>
              <a:defRPr/>
            </a:pPr>
            <a:r>
              <a:rPr lang="ru-RU" sz="20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29. Заявления о проведении аттестации подаются педагогическими работниками независимо от продолжительности работы в организации, в том числе в </a:t>
            </a:r>
            <a:r>
              <a:rPr lang="ru-RU" sz="2000" b="1" u="sng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период нахождения в отпуске по уходу за ребенком.</a:t>
            </a:r>
          </a:p>
          <a:p>
            <a:pPr indent="342900" algn="just">
              <a:lnSpc>
                <a:spcPct val="115000"/>
              </a:lnSpc>
              <a:spcAft>
                <a:spcPts val="0"/>
              </a:spcAft>
              <a:defRPr/>
            </a:pPr>
            <a:r>
              <a:rPr lang="ru-RU" sz="20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30. Заявления о проведении аттестации в целях установления </a:t>
            </a:r>
            <a:r>
              <a:rPr lang="ru-RU" sz="2000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высшей</a:t>
            </a:r>
            <a:r>
              <a:rPr lang="ru-RU" sz="20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квалификационной категории по должности, по которой аттестация будет проводиться </a:t>
            </a:r>
            <a:r>
              <a:rPr lang="ru-RU" sz="2000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впервые</a:t>
            </a:r>
            <a:r>
              <a:rPr lang="ru-RU" sz="20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, подаются педагогическими работниками </a:t>
            </a:r>
            <a:r>
              <a:rPr lang="ru-RU" sz="2000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не ранее чем через два года</a:t>
            </a:r>
            <a:r>
              <a:rPr lang="ru-RU" sz="20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после установления по этой должности первой квалификационной категории.</a:t>
            </a:r>
            <a:endParaRPr lang="ru-RU" sz="2000" b="1" dirty="0">
              <a:solidFill>
                <a:srgbClr val="FF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5"/>
          <p:cNvGrpSpPr/>
          <p:nvPr/>
        </p:nvGrpSpPr>
        <p:grpSpPr>
          <a:xfrm>
            <a:off x="-25583" y="0"/>
            <a:ext cx="1805118" cy="6858000"/>
            <a:chOff x="-25583" y="0"/>
            <a:chExt cx="1805118" cy="6858000"/>
          </a:xfrm>
        </p:grpSpPr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25583" y="0"/>
              <a:ext cx="1403648" cy="6858000"/>
            </a:xfrm>
            <a:prstGeom prst="rect">
              <a:avLst/>
            </a:prstGeom>
          </p:spPr>
        </p:pic>
        <p:pic>
          <p:nvPicPr>
            <p:cNvPr id="8" name="Picture 2" descr="C:\Users\Afanaseva\Desktop\сам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0733" y="319842"/>
              <a:ext cx="658802" cy="6446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714348" y="1428736"/>
          <a:ext cx="8215371" cy="451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8457"/>
                <a:gridCol w="2738457"/>
                <a:gridCol w="2738457"/>
              </a:tblGrid>
              <a:tr h="155864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Образовательная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организация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(ОО)</a:t>
                      </a:r>
                      <a:endParaRPr lang="ru-RU" sz="2000" b="1" dirty="0">
                        <a:effectLst/>
                        <a:latin typeface="+mn-lt"/>
                      </a:endParaRPr>
                    </a:p>
                  </a:txBody>
                  <a:tcPr marT="60960" marB="6096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b="1" dirty="0" smtClean="0">
                        <a:effectLst/>
                        <a:latin typeface="+mn-lt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effectLst/>
                          <a:latin typeface="+mn-lt"/>
                        </a:rPr>
                        <a:t>Муниципальный район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effectLst/>
                          <a:latin typeface="+mn-lt"/>
                        </a:rPr>
                        <a:t>(МР)</a:t>
                      </a:r>
                    </a:p>
                    <a:p>
                      <a:endParaRPr lang="ru-RU" sz="2000" dirty="0">
                        <a:effectLst/>
                        <a:latin typeface="+mn-lt"/>
                      </a:endParaRPr>
                    </a:p>
                  </a:txBody>
                  <a:tcPr marT="60960" marB="6096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Министерство образования и науки Республики Татарстан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(МОиН РТ)</a:t>
                      </a:r>
                    </a:p>
                  </a:txBody>
                  <a:tcPr marT="60960" marB="60960" anchor="ctr"/>
                </a:tc>
              </a:tr>
              <a:tr h="2727633">
                <a:tc>
                  <a:txBody>
                    <a:bodyPr/>
                    <a:lstStyle/>
                    <a:p>
                      <a:pPr algn="ctr">
                        <a:spcBef>
                          <a:spcPct val="0"/>
                        </a:spcBef>
                        <a:buNone/>
                      </a:pPr>
                      <a:r>
                        <a:rPr lang="ru-RU" sz="2000" b="1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cs typeface="Arial" charset="0"/>
                        </a:rPr>
                        <a:t>Директор </a:t>
                      </a:r>
                    </a:p>
                    <a:p>
                      <a:pPr algn="ctr">
                        <a:spcBef>
                          <a:spcPct val="0"/>
                        </a:spcBef>
                        <a:buNone/>
                      </a:pPr>
                      <a:r>
                        <a:rPr lang="ru-RU" sz="2000" b="1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cs typeface="Arial" charset="0"/>
                        </a:rPr>
                        <a:t>образовательной организации назначает куратора по аттестации ОО</a:t>
                      </a:r>
                    </a:p>
                    <a:p>
                      <a:endParaRPr lang="ru-RU" sz="2000" dirty="0">
                        <a:effectLst/>
                        <a:latin typeface="+mn-lt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ct val="0"/>
                        </a:spcBef>
                        <a:buNone/>
                      </a:pPr>
                      <a:r>
                        <a:rPr lang="ru-RU" sz="2000" b="1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cs typeface="Arial" charset="0"/>
                        </a:rPr>
                        <a:t>Начальник </a:t>
                      </a:r>
                    </a:p>
                    <a:p>
                      <a:pPr algn="ctr">
                        <a:spcBef>
                          <a:spcPct val="0"/>
                        </a:spcBef>
                        <a:buNone/>
                      </a:pPr>
                      <a:r>
                        <a:rPr lang="ru-RU" sz="2000" b="1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cs typeface="Arial" charset="0"/>
                        </a:rPr>
                        <a:t>(отдела) управления образования муниципального района  назначает куратора по аттестации МР</a:t>
                      </a:r>
                    </a:p>
                    <a:p>
                      <a:endParaRPr lang="ru-RU" sz="2000" dirty="0">
                        <a:effectLst/>
                        <a:latin typeface="+mn-lt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ct val="0"/>
                        </a:spcBef>
                        <a:buNone/>
                      </a:pPr>
                      <a:r>
                        <a:rPr lang="ru-RU" sz="2000" b="1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Специалисту  МОиН РТ предоставляется доступ к модулю «Аттестация педагогических кадров»</a:t>
                      </a:r>
                    </a:p>
                  </a:txBody>
                  <a:tcPr marT="60960" marB="60960"/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14678" y="285728"/>
            <a:ext cx="3143272" cy="1000108"/>
          </a:xfrm>
        </p:spPr>
        <p:txBody>
          <a:bodyPr>
            <a:normAutofit/>
          </a:bodyPr>
          <a:lstStyle/>
          <a:p>
            <a:r>
              <a:rPr lang="ru-RU" altLang="ru-RU" sz="3600" b="1" dirty="0" smtClean="0">
                <a:solidFill>
                  <a:srgbClr val="09025E"/>
                </a:solidFill>
                <a:latin typeface="+mn-lt"/>
                <a:ea typeface="Tahoma" pitchFamily="34" charset="0"/>
                <a:cs typeface="Tahoma" pitchFamily="34" charset="0"/>
              </a:rPr>
              <a:t>Кураторы</a:t>
            </a:r>
          </a:p>
        </p:txBody>
      </p:sp>
    </p:spTree>
    <p:extLst>
      <p:ext uri="{BB962C8B-B14F-4D97-AF65-F5344CB8AC3E}">
        <p14:creationId xmlns:p14="http://schemas.microsoft.com/office/powerpoint/2010/main" val="2568274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" y="267230"/>
            <a:ext cx="894487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hangingPunct="0">
              <a:defRPr/>
            </a:pPr>
            <a:r>
              <a:rPr lang="ru-RU" sz="2800" b="1" dirty="0" smtClean="0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+mj-cs"/>
              </a:rPr>
              <a:t>  </a:t>
            </a:r>
          </a:p>
          <a:p>
            <a:pPr eaLnBrk="0" hangingPunct="0">
              <a:defRPr/>
            </a:pPr>
            <a:r>
              <a:rPr lang="ru-RU" sz="2800" b="1" dirty="0" smtClean="0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+mj-cs"/>
              </a:rPr>
              <a:t>  </a:t>
            </a:r>
            <a:endParaRPr lang="ru-RU" sz="2800" b="1" dirty="0">
              <a:solidFill>
                <a:schemeClr val="bg1">
                  <a:lumMod val="95000"/>
                </a:schemeClr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val="1249861043"/>
              </p:ext>
            </p:extLst>
          </p:nvPr>
        </p:nvGraphicFramePr>
        <p:xfrm>
          <a:off x="0" y="2924944"/>
          <a:ext cx="9001156" cy="3933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773445" y="5238763"/>
            <a:ext cx="2000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C00000"/>
                </a:solidFill>
                <a:latin typeface="Tahoma" pitchFamily="34" charset="0"/>
                <a:ea typeface="+mj-ea"/>
                <a:cs typeface="Tahoma" pitchFamily="34" charset="0"/>
              </a:rPr>
              <a:t>Образовательная организация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29520" y="3995772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srgbClr val="C00000"/>
                </a:solidFill>
                <a:latin typeface="Tahoma" pitchFamily="34" charset="0"/>
                <a:ea typeface="+mj-ea"/>
                <a:cs typeface="Tahoma" pitchFamily="34" charset="0"/>
              </a:rPr>
              <a:t>МОиН</a:t>
            </a:r>
            <a:r>
              <a:rPr lang="ru-RU" b="1" dirty="0" smtClean="0">
                <a:solidFill>
                  <a:srgbClr val="C00000"/>
                </a:solidFill>
                <a:latin typeface="Tahoma" pitchFamily="34" charset="0"/>
                <a:ea typeface="+mj-ea"/>
                <a:cs typeface="Tahoma" pitchFamily="34" charset="0"/>
              </a:rPr>
              <a:t> РТ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119613" y="165114"/>
            <a:ext cx="689315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  <a:t>Педагогическая аттестация </a:t>
            </a:r>
          </a:p>
          <a:p>
            <a:pPr algn="ctr"/>
            <a:r>
              <a:rPr lang="ru-RU" sz="2800" b="1" dirty="0" smtClean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  <a:t>на портале </a:t>
            </a:r>
            <a:r>
              <a:rPr lang="en-US" sz="2800" b="1" dirty="0" smtClean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  <a:t>edu.tatar.ru</a:t>
            </a:r>
            <a:endParaRPr lang="ru-RU" sz="2800" dirty="0">
              <a:solidFill>
                <a:srgbClr val="09025E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6300192" y="3789040"/>
            <a:ext cx="421058" cy="381003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6246340" y="4365104"/>
            <a:ext cx="1357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srgbClr val="C00000"/>
                </a:solidFill>
                <a:latin typeface="Tahoma" pitchFamily="34" charset="0"/>
                <a:ea typeface="+mj-ea"/>
                <a:cs typeface="Tahoma" pitchFamily="34" charset="0"/>
              </a:rPr>
              <a:t>Эксперты</a:t>
            </a:r>
          </a:p>
        </p:txBody>
      </p:sp>
      <p:grpSp>
        <p:nvGrpSpPr>
          <p:cNvPr id="3" name="Группа 2"/>
          <p:cNvGrpSpPr/>
          <p:nvPr/>
        </p:nvGrpSpPr>
        <p:grpSpPr>
          <a:xfrm>
            <a:off x="-25583" y="0"/>
            <a:ext cx="1805118" cy="6858000"/>
            <a:chOff x="-25583" y="0"/>
            <a:chExt cx="1805118" cy="6858000"/>
          </a:xfrm>
        </p:grpSpPr>
        <p:pic>
          <p:nvPicPr>
            <p:cNvPr id="15" name="Рисунок 14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25583" y="0"/>
              <a:ext cx="1403648" cy="6858000"/>
            </a:xfrm>
            <a:prstGeom prst="rect">
              <a:avLst/>
            </a:prstGeom>
          </p:spPr>
        </p:pic>
        <p:pic>
          <p:nvPicPr>
            <p:cNvPr id="16" name="Picture 2" descr="C:\Users\Afanaseva\Desktop\сам.pn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0733" y="319842"/>
              <a:ext cx="658802" cy="6446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06" y="1543473"/>
            <a:ext cx="3464614" cy="27559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627968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>
          <a:xfrm>
            <a:off x="-25583" y="0"/>
            <a:ext cx="1805118" cy="6858000"/>
            <a:chOff x="-25583" y="0"/>
            <a:chExt cx="1805118" cy="6858000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25583" y="0"/>
              <a:ext cx="1403648" cy="6858000"/>
            </a:xfrm>
            <a:prstGeom prst="rect">
              <a:avLst/>
            </a:prstGeom>
          </p:spPr>
        </p:pic>
        <p:pic>
          <p:nvPicPr>
            <p:cNvPr id="9" name="Picture 2" descr="C:\Users\Afanaseva\Desktop\сам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0733" y="319842"/>
              <a:ext cx="658802" cy="6446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28292824"/>
              </p:ext>
            </p:extLst>
          </p:nvPr>
        </p:nvGraphicFramePr>
        <p:xfrm>
          <a:off x="821820" y="1428736"/>
          <a:ext cx="8179336" cy="5317456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834964"/>
                <a:gridCol w="4344372"/>
              </a:tblGrid>
              <a:tr h="1387710">
                <a:tc>
                  <a:txBody>
                    <a:bodyPr/>
                    <a:lstStyle/>
                    <a:p>
                      <a:pPr algn="ctr"/>
                      <a:r>
                        <a:rPr lang="en-US" sz="2000" u="sng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</a:t>
                      </a:r>
                      <a:r>
                        <a:rPr lang="ru-RU" sz="2000" u="sng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</a:t>
                      </a:r>
                      <a:r>
                        <a:rPr lang="en-US" sz="2000" u="sng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ru-RU" sz="2000" u="sng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этап  </a:t>
                      </a:r>
                      <a:endParaRPr lang="ru-RU" sz="2000" u="sng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endParaRPr lang="en-US" sz="800" u="sng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r>
                        <a:rPr lang="ru-RU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подача и приём  заявлений на аттестацию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u="sng" dirty="0" smtClean="0"/>
                        <a:t>I</a:t>
                      </a:r>
                      <a:r>
                        <a:rPr lang="en-US" sz="2000" b="1" u="sng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</a:t>
                      </a:r>
                      <a:r>
                        <a:rPr lang="ru-RU" sz="2000" b="1" u="sng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ru-RU" sz="2000" b="1" u="sng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этап</a:t>
                      </a:r>
                      <a:r>
                        <a:rPr lang="ru-RU" sz="2000" b="1" u="sng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endParaRPr lang="en-US" sz="2000" b="1" u="sng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r>
                        <a:rPr lang="ru-RU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подача документов на аттестацию  </a:t>
                      </a:r>
                    </a:p>
                    <a:p>
                      <a:pPr algn="ctr"/>
                      <a:r>
                        <a:rPr lang="ru-RU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(для заявлений со статусом:  Утверждено)</a:t>
                      </a:r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60960" marB="60960"/>
                </a:tc>
              </a:tr>
              <a:tr h="551591">
                <a:tc>
                  <a:txBody>
                    <a:bodyPr/>
                    <a:lstStyle/>
                    <a:p>
                      <a:r>
                        <a:rPr lang="ru-RU" sz="1800" b="1" i="1" u="none" dirty="0" smtClean="0">
                          <a:solidFill>
                            <a:schemeClr val="tx2"/>
                          </a:solidFill>
                          <a:effectLst/>
                        </a:rPr>
                        <a:t>Заполнение  заявления</a:t>
                      </a:r>
                      <a:endParaRPr lang="ru-RU" sz="1800" b="1" i="1" u="none" dirty="0">
                        <a:solidFill>
                          <a:schemeClr val="tx2"/>
                        </a:solidFill>
                        <a:effectLst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ru-RU" sz="1800" b="1" i="1" u="none" dirty="0" smtClean="0">
                          <a:solidFill>
                            <a:schemeClr val="tx2"/>
                          </a:solidFill>
                          <a:effectLst/>
                        </a:rPr>
                        <a:t>Формирование пакета документов</a:t>
                      </a:r>
                      <a:endParaRPr lang="ru-RU" sz="1800" b="1" i="1" u="none" dirty="0">
                        <a:solidFill>
                          <a:schemeClr val="tx2"/>
                        </a:solidFill>
                        <a:effectLst/>
                      </a:endParaRPr>
                    </a:p>
                  </a:txBody>
                  <a:tcPr marT="60960" marB="60960"/>
                </a:tc>
              </a:tr>
              <a:tr h="832507">
                <a:tc>
                  <a:txBody>
                    <a:bodyPr/>
                    <a:lstStyle/>
                    <a:p>
                      <a:r>
                        <a:rPr lang="ru-RU" sz="1800" b="1" i="1" u="none" dirty="0" smtClean="0">
                          <a:solidFill>
                            <a:schemeClr val="tx2"/>
                          </a:solidFill>
                          <a:effectLst/>
                        </a:rPr>
                        <a:t>Прохождение компьютерного тестирования</a:t>
                      </a:r>
                      <a:endParaRPr lang="ru-RU" sz="1800" b="1" i="1" u="none" dirty="0">
                        <a:solidFill>
                          <a:schemeClr val="tx2"/>
                        </a:solidFill>
                        <a:effectLst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ru-RU" sz="1800" b="1" i="1" u="none" dirty="0" smtClean="0">
                          <a:solidFill>
                            <a:schemeClr val="tx2"/>
                          </a:solidFill>
                          <a:effectLst/>
                        </a:rPr>
                        <a:t>Согласование в образовательной организации, муниципальном районе</a:t>
                      </a:r>
                      <a:endParaRPr lang="ru-RU" sz="1800" b="1" i="1" u="none" dirty="0">
                        <a:solidFill>
                          <a:schemeClr val="tx2"/>
                        </a:solidFill>
                        <a:effectLst/>
                      </a:endParaRPr>
                    </a:p>
                  </a:txBody>
                  <a:tcPr marT="60960" marB="60960"/>
                </a:tc>
              </a:tr>
              <a:tr h="1261555">
                <a:tc>
                  <a:txBody>
                    <a:bodyPr/>
                    <a:lstStyle/>
                    <a:p>
                      <a:r>
                        <a:rPr lang="ru-RU" sz="1800" b="1" i="1" u="none" dirty="0" smtClean="0">
                          <a:solidFill>
                            <a:schemeClr val="tx2"/>
                          </a:solidFill>
                          <a:effectLst/>
                        </a:rPr>
                        <a:t>Согласование в образовательной организации, муниципальном районе и  МОиН  РТ (Утверждено/Отклонено)</a:t>
                      </a:r>
                      <a:endParaRPr lang="ru-RU" sz="1800" b="1" i="1" u="none" dirty="0">
                        <a:solidFill>
                          <a:schemeClr val="tx2"/>
                        </a:solidFill>
                        <a:effectLst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ru-RU" sz="1800" b="1" i="1" u="none" dirty="0" smtClean="0">
                          <a:solidFill>
                            <a:schemeClr val="tx2"/>
                          </a:solidFill>
                          <a:effectLst/>
                        </a:rPr>
                        <a:t>Экспертиза для пакетов со свойством –</a:t>
                      </a:r>
                      <a:r>
                        <a:rPr lang="ru-RU" sz="1800" b="1" i="1" u="none" baseline="0" dirty="0" smtClean="0">
                          <a:solidFill>
                            <a:schemeClr val="tx2"/>
                          </a:solidFill>
                          <a:effectLst/>
                        </a:rPr>
                        <a:t> «</a:t>
                      </a:r>
                      <a:r>
                        <a:rPr lang="ru-RU" sz="1800" b="1" i="1" u="none" dirty="0" smtClean="0">
                          <a:solidFill>
                            <a:schemeClr val="tx2"/>
                          </a:solidFill>
                          <a:effectLst/>
                        </a:rPr>
                        <a:t>не льготный»</a:t>
                      </a:r>
                      <a:endParaRPr lang="ru-RU" sz="1800" b="1" i="1" u="none" dirty="0">
                        <a:solidFill>
                          <a:schemeClr val="tx2"/>
                        </a:solidFill>
                        <a:effectLst/>
                      </a:endParaRPr>
                    </a:p>
                  </a:txBody>
                  <a:tcPr marT="60960" marB="60960"/>
                </a:tc>
              </a:tr>
              <a:tr h="681545">
                <a:tc>
                  <a:txBody>
                    <a:bodyPr/>
                    <a:lstStyle/>
                    <a:p>
                      <a:endParaRPr lang="ru-RU" sz="1800" b="1" i="1" u="none" dirty="0">
                        <a:effectLst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ru-RU" sz="1800" b="1" i="1" u="none" dirty="0" smtClean="0">
                          <a:solidFill>
                            <a:schemeClr val="tx2"/>
                          </a:solidFill>
                          <a:effectLst/>
                        </a:rPr>
                        <a:t>Решение аттестационной комиссии</a:t>
                      </a:r>
                      <a:endParaRPr lang="ru-RU" sz="1800" b="1" i="1" u="none" dirty="0">
                        <a:solidFill>
                          <a:schemeClr val="tx2"/>
                        </a:solidFill>
                        <a:effectLst/>
                      </a:endParaRPr>
                    </a:p>
                  </a:txBody>
                  <a:tcPr marT="60960" marB="60960"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1500166" y="357166"/>
            <a:ext cx="6893152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3200" b="1" dirty="0" smtClean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  <a:t>Этапы аттестации</a:t>
            </a:r>
            <a:endParaRPr lang="ru-RU" sz="3200" b="1" dirty="0">
              <a:solidFill>
                <a:srgbClr val="09025E"/>
              </a:solidFill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1860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50" y="142852"/>
            <a:ext cx="8929750" cy="6500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2844" y="142852"/>
            <a:ext cx="8786874" cy="6715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8715436" cy="6643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па 15"/>
          <p:cNvGrpSpPr/>
          <p:nvPr/>
        </p:nvGrpSpPr>
        <p:grpSpPr>
          <a:xfrm>
            <a:off x="-25583" y="0"/>
            <a:ext cx="1805118" cy="6858000"/>
            <a:chOff x="-25583" y="0"/>
            <a:chExt cx="1805118" cy="6858000"/>
          </a:xfrm>
        </p:grpSpPr>
        <p:pic>
          <p:nvPicPr>
            <p:cNvPr id="17" name="Рисунок 1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25583" y="0"/>
              <a:ext cx="1403648" cy="6858000"/>
            </a:xfrm>
            <a:prstGeom prst="rect">
              <a:avLst/>
            </a:prstGeom>
          </p:spPr>
        </p:pic>
        <p:pic>
          <p:nvPicPr>
            <p:cNvPr id="18" name="Picture 2" descr="C:\Users\Afanaseva\Desktop\сам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0733" y="319842"/>
              <a:ext cx="658802" cy="6446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86050" y="214290"/>
            <a:ext cx="5033150" cy="866789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09025E"/>
                </a:solidFill>
                <a:latin typeface="+mn-lt"/>
                <a:ea typeface="Tahoma" pitchFamily="34" charset="0"/>
                <a:cs typeface="Tahoma" pitchFamily="34" charset="0"/>
              </a:rPr>
              <a:t>Интерфейс </a:t>
            </a:r>
            <a:r>
              <a:rPr lang="ru-RU" sz="3200" b="1" dirty="0" smtClean="0">
                <a:solidFill>
                  <a:srgbClr val="09025E"/>
                </a:solidFill>
                <a:latin typeface="+mn-lt"/>
                <a:ea typeface="Tahoma" pitchFamily="34" charset="0"/>
                <a:cs typeface="Tahoma" pitchFamily="34" charset="0"/>
              </a:rPr>
              <a:t> педагога</a:t>
            </a:r>
            <a:endParaRPr lang="ru-RU" sz="3200" b="1" dirty="0">
              <a:solidFill>
                <a:srgbClr val="09025E"/>
              </a:solidFill>
              <a:latin typeface="+mn-lt"/>
              <a:ea typeface="Tahoma" pitchFamily="34" charset="0"/>
              <a:cs typeface="Tahoma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1142984"/>
            <a:ext cx="5218578" cy="3257398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3851920" y="4293096"/>
            <a:ext cx="122413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 smtClean="0"/>
              <a:t>Заявление</a:t>
            </a:r>
            <a:endParaRPr lang="ru-RU" sz="1050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267744" y="6213309"/>
            <a:ext cx="1656184" cy="288032"/>
          </a:xfrm>
          <a:prstGeom prst="round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2267744" y="6213309"/>
            <a:ext cx="1656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Результат тестирования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95736" y="5541235"/>
            <a:ext cx="1800200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95736" y="5061181"/>
            <a:ext cx="187220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Заявление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85786" y="3214686"/>
            <a:ext cx="4429156" cy="36433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357818" y="2071678"/>
            <a:ext cx="37147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solidFill>
                  <a:srgbClr val="0070C0"/>
                </a:solidFill>
              </a:rPr>
              <a:t>   </a:t>
            </a:r>
            <a:r>
              <a:rPr lang="ru-RU" b="1" dirty="0" smtClean="0"/>
              <a:t>Педагог подаёт заявление на аттестацию с учётом всех требований к квалификационной категории</a:t>
            </a:r>
          </a:p>
          <a:p>
            <a:endParaRPr lang="ru-RU" sz="800" b="1" dirty="0" smtClean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0539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8712968" cy="6336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35018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http://help.edu.tatar.ru/wp-content/uploads/2015/04/%D0%B7%D0%B0%D0%B3%D1%80%D1%83%D0%B7%D0%BA%D0%B0-%D0%B7%D0%B0%D1%8F%D0%B2%D0%BB%D0%B5%D0%BD%D0%B8%D1%8F-300x284.png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8596" y="2214554"/>
            <a:ext cx="8429684" cy="450059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571480"/>
            <a:ext cx="8786874" cy="1928826"/>
          </a:xfrm>
        </p:spPr>
        <p:txBody>
          <a:bodyPr>
            <a:normAutofit fontScale="90000"/>
          </a:bodyPr>
          <a:lstStyle/>
          <a:p>
            <a:r>
              <a:rPr lang="ru-RU" sz="22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Для того, чтобы  файл «Заявление» поместить в пакет документов необходимо перейти по ссылке «Добавить файл» на страницу «Мои файлы», затем загрузить Заявление  в Мои файлы используя функцию «Загрузить файлы в хранилище»; отметить галочкой файл  — «Заявление» и добавить в пакет, используя функцию </a:t>
            </a:r>
            <a:br>
              <a:rPr lang="ru-RU" sz="22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«Добавить выбранные файлы».</a:t>
            </a:r>
            <a:br>
              <a:rPr lang="ru-RU" sz="22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/>
            </a:r>
            <a:br>
              <a:rPr lang="ru-RU" sz="1600" dirty="0" smtClean="0"/>
            </a:br>
            <a:endParaRPr lang="ru-RU" sz="16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http://help.edu.tatar.ru/wp-content/uploads/2015/04/%D0%A1%D0%BE%D1%85%D1%80%D0%B0%D0%BD%D0%B5%D0%BD%D0%B8%D0%B5-%D0%BF%D0%B0%D0%BA%D0%B5%D1%82%D0%B0-300x233.png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72" y="1643050"/>
            <a:ext cx="7643866" cy="471490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2200" dirty="0" smtClean="0"/>
              <a:t>На странице «Пакет»  выполненные действия можно отменить  (Отмена) или  сохранить (Сохранить).</a:t>
            </a:r>
            <a:br>
              <a:rPr lang="ru-RU" sz="2200" dirty="0" smtClean="0"/>
            </a:br>
            <a:endParaRPr lang="ru-RU" sz="18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http://help.edu.tatar.ru/wp-content/uploads/2015/04/%D0%98%D0%B7%D0%BC-%D1%82%D0%B8%D0%BF-%D0%B4%D0%BE%D0%BA%D1%83%D0%BC%D0%B5%D0%BD%D1%82%D0%B01-300x215.png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2" y="2857496"/>
            <a:ext cx="8715436" cy="400050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1071546"/>
            <a:ext cx="8643998" cy="1143000"/>
          </a:xfrm>
        </p:spPr>
        <p:txBody>
          <a:bodyPr>
            <a:noAutofit/>
          </a:bodyPr>
          <a:lstStyle/>
          <a:p>
            <a:pPr fontAlgn="base"/>
            <a:r>
              <a:rPr lang="ru-RU" sz="2000" dirty="0" smtClean="0">
                <a:effectLst/>
              </a:rPr>
              <a:t>Следующий шаг -это </a:t>
            </a:r>
            <a:r>
              <a:rPr lang="ru-RU" sz="2000" u="sng" dirty="0" smtClean="0">
                <a:solidFill>
                  <a:schemeClr val="accent1">
                    <a:lumMod val="75000"/>
                  </a:schemeClr>
                </a:solidFill>
                <a:effectLst/>
              </a:rPr>
              <a:t>идентификация </a:t>
            </a:r>
            <a:r>
              <a:rPr lang="ru-RU" sz="2000" dirty="0" smtClean="0">
                <a:effectLst/>
              </a:rPr>
              <a:t>документа, который  вы загрузили. Тип документа должен быть — Заявление. Система автоматически </a:t>
            </a:r>
            <a:r>
              <a:rPr lang="ru-RU" sz="2000" dirty="0" smtClean="0">
                <a:solidFill>
                  <a:srgbClr val="FF0000"/>
                </a:solidFill>
                <a:effectLst/>
              </a:rPr>
              <a:t>первоначально</a:t>
            </a:r>
            <a:r>
              <a:rPr lang="ru-RU" sz="2000" dirty="0" smtClean="0">
                <a:effectLst/>
              </a:rPr>
              <a:t> загруженному документу присваивает тип — </a:t>
            </a:r>
            <a:r>
              <a:rPr lang="ru-RU" sz="2000" dirty="0" smtClean="0">
                <a:solidFill>
                  <a:srgbClr val="FF0000"/>
                </a:solidFill>
                <a:effectLst/>
              </a:rPr>
              <a:t>Другие документы</a:t>
            </a:r>
            <a:r>
              <a:rPr lang="ru-RU" sz="2000" dirty="0" smtClean="0">
                <a:effectLst/>
              </a:rPr>
              <a:t>. Для идентификации обязательных документов </a:t>
            </a:r>
            <a:r>
              <a:rPr lang="ru-RU" sz="2000" u="sng" dirty="0" smtClean="0">
                <a:solidFill>
                  <a:srgbClr val="FF0000"/>
                </a:solidFill>
                <a:effectLst/>
              </a:rPr>
              <a:t>необходимо </a:t>
            </a:r>
            <a:r>
              <a:rPr lang="ru-RU" sz="2000" dirty="0" smtClean="0">
                <a:effectLst/>
              </a:rPr>
              <a:t>документу заявление </a:t>
            </a:r>
            <a:r>
              <a:rPr lang="ru-RU" sz="2000" dirty="0" smtClean="0">
                <a:solidFill>
                  <a:srgbClr val="FF0000"/>
                </a:solidFill>
                <a:effectLst/>
              </a:rPr>
              <a:t>присвоить тип  — Заявление</a:t>
            </a:r>
            <a:r>
              <a:rPr lang="ru-RU" sz="2000" dirty="0" smtClean="0">
                <a:effectLst/>
              </a:rPr>
              <a:t>. Для этого зайти необходимо открыть пакет (действие «Редактировать»)  и перейти по ссылке -изменить тип документа -</a:t>
            </a:r>
            <a:endParaRPr lang="ru-RU" sz="2000" dirty="0">
              <a:effectLst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http://help.edu.tatar.ru/wp-content/uploads/2015/04/%D0%A2%D0%B8%D0%BF-%D0%B4%D0%BE%D0%BA%D1%83%D0%BC%D0%B5%D0%BD%D1%82%D0%B0-300x132.png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10" y="1357298"/>
            <a:ext cx="7643866" cy="371477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000" dirty="0" smtClean="0">
                <a:effectLst/>
              </a:rPr>
              <a:t>На странице «Типы документов пакета» файлу или файлам устанавливается соответствующий тип из списка типов-</a:t>
            </a:r>
            <a:r>
              <a:rPr lang="ru-RU" sz="1600" dirty="0" smtClean="0"/>
              <a:t/>
            </a:r>
            <a:br>
              <a:rPr lang="ru-RU" sz="1600" dirty="0" smtClean="0"/>
            </a:br>
            <a:endParaRPr lang="ru-RU" sz="1600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28596" y="5072074"/>
            <a:ext cx="8358214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Для завершения операции необходимо выполнить действие «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Обновить типы документов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». У Заявления тип документа «Другие документы» изменится на «Заявление».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http://help.edu.tatar.ru/wp-content/uploads/2015/04/%D0%97%D0%B0%D0%BF%D0%B8%D1%81%D1%8C-%D0%B2-%D0%9B%D0%9A-%D0%B8-%D0%B8%D0%BD%D1%81%D1%82%D1%80%D1%83%D0%BC%D0%B5%D0%BD%D1%82%D1%8B3-300x136.png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0034" y="2643182"/>
            <a:ext cx="8286808" cy="378621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928670"/>
            <a:ext cx="8229600" cy="1143000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2200" dirty="0" smtClean="0">
                <a:effectLst/>
              </a:rPr>
              <a:t>После сохранения на странице Педагогическая аттестация  будет сформирована запись в который поле Действие позволяет удалить/редактировать пакет или перейти на компьютерное тестирование в рамках педагогической аттестации (при наведении на значки у активных значков появляются подсказки. </a:t>
            </a:r>
            <a:br>
              <a:rPr lang="ru-RU" sz="2200" dirty="0" smtClean="0">
                <a:effectLst/>
              </a:rPr>
            </a:br>
            <a:r>
              <a:rPr lang="ru-RU" sz="1800" dirty="0" smtClean="0"/>
              <a:t> -</a:t>
            </a:r>
            <a:br>
              <a:rPr lang="ru-RU" sz="1800" dirty="0" smtClean="0"/>
            </a:br>
            <a:endParaRPr lang="ru-RU" sz="18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http://help.edu.tatar.ru/wp-content/uploads/2015/04/%D0%97%D0%B0%D0%BF%D0%B8%D1%81%D1%8C-%D0%B2-%D0%9B%D0%9A-%D0%B8-%D0%B8%D0%BD%D1%81%D1%82%D1%80%D1%83%D0%BC%D0%B5%D0%BD%D1%82%D1%8B3-300x136.png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24" y="2000240"/>
            <a:ext cx="7643866" cy="335758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642918"/>
            <a:ext cx="8229600" cy="1143000"/>
          </a:xfrm>
        </p:spPr>
        <p:txBody>
          <a:bodyPr>
            <a:noAutofit/>
          </a:bodyPr>
          <a:lstStyle/>
          <a:p>
            <a:pPr algn="just"/>
            <a:r>
              <a:rPr lang="ru-RU" sz="2000" dirty="0" smtClean="0">
                <a:effectLst/>
              </a:rPr>
              <a:t>Для прохождения компьютерного тестирования необходимо  на странице Педагогическая аттестация выбрать Действие «Начать тестирование». Тестирование будет доступно в определенный срок. </a:t>
            </a:r>
            <a:br>
              <a:rPr lang="ru-RU" sz="2000" dirty="0" smtClean="0">
                <a:effectLst/>
              </a:rPr>
            </a:br>
            <a:r>
              <a:rPr lang="ru-RU" sz="2000" dirty="0" smtClean="0">
                <a:effectLst/>
              </a:rPr>
              <a:t>Время прохождения тестирования — 45 минут.</a:t>
            </a:r>
            <a:br>
              <a:rPr lang="ru-RU" sz="2000" dirty="0" smtClean="0">
                <a:effectLst/>
              </a:rPr>
            </a:br>
            <a:endParaRPr lang="ru-RU" sz="2000" dirty="0">
              <a:effectLst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7"/>
          <p:cNvGrpSpPr/>
          <p:nvPr/>
        </p:nvGrpSpPr>
        <p:grpSpPr>
          <a:xfrm>
            <a:off x="-25583" y="0"/>
            <a:ext cx="1805118" cy="6858000"/>
            <a:chOff x="-25583" y="0"/>
            <a:chExt cx="1805118" cy="6858000"/>
          </a:xfrm>
        </p:grpSpPr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25583" y="0"/>
              <a:ext cx="1403648" cy="6858000"/>
            </a:xfrm>
            <a:prstGeom prst="rect">
              <a:avLst/>
            </a:prstGeom>
          </p:spPr>
        </p:pic>
        <p:pic>
          <p:nvPicPr>
            <p:cNvPr id="11" name="Picture 2" descr="C:\Users\Afanaseva\Desktop\сам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0733" y="319842"/>
              <a:ext cx="658802" cy="6446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1785926"/>
            <a:ext cx="3642573" cy="24173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57422" y="214290"/>
            <a:ext cx="6165911" cy="1152129"/>
          </a:xfrm>
        </p:spPr>
        <p:txBody>
          <a:bodyPr anchor="ctr">
            <a:normAutofit fontScale="90000"/>
          </a:bodyPr>
          <a:lstStyle/>
          <a:p>
            <a:pPr defTabSz="914400" eaLnBrk="0" hangingPunct="0">
              <a:defRPr/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КОМПЬЮТЕРНОЕ ТЕСТИРОВАНИЕ</a:t>
            </a:r>
            <a:b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ПОРТАЛЕ</a:t>
            </a:r>
            <a:r>
              <a:rPr lang="en-US" sz="2800" b="1" dirty="0" smtClean="0">
                <a:solidFill>
                  <a:srgbClr val="002060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 edu.tatar.ru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</a:br>
            <a:endParaRPr lang="ru-RU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комп тестир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0034" y="4429132"/>
            <a:ext cx="5473236" cy="19936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Выноска 1 (граница и черта) 8"/>
          <p:cNvSpPr/>
          <p:nvPr/>
        </p:nvSpPr>
        <p:spPr>
          <a:xfrm>
            <a:off x="4675663" y="1351594"/>
            <a:ext cx="3682551" cy="1363026"/>
          </a:xfrm>
          <a:prstGeom prst="accentBorderCallout1">
            <a:avLst>
              <a:gd name="adj1" fmla="val 14708"/>
              <a:gd name="adj2" fmla="val -4396"/>
              <a:gd name="adj3" fmla="val 347655"/>
              <a:gd name="adj4" fmla="val -44810"/>
            </a:avLst>
          </a:prstGeom>
          <a:solidFill>
            <a:schemeClr val="accent1">
              <a:alpha val="2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srgbClr val="215968"/>
                </a:solidFill>
                <a:ea typeface="Tahoma" pitchFamily="34" charset="0"/>
                <a:cs typeface="Tahoma" pitchFamily="34" charset="0"/>
              </a:rPr>
              <a:t>Компьютерное тестирование педагогических работников -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srgbClr val="215968"/>
                </a:solidFill>
                <a:ea typeface="Tahoma" pitchFamily="34" charset="0"/>
                <a:cs typeface="Tahoma" pitchFamily="34" charset="0"/>
              </a:rPr>
              <a:t>через личный кабинет педагога</a:t>
            </a:r>
          </a:p>
        </p:txBody>
      </p:sp>
    </p:spTree>
    <p:extLst>
      <p:ext uri="{BB962C8B-B14F-4D97-AF65-F5344CB8AC3E}">
        <p14:creationId xmlns:p14="http://schemas.microsoft.com/office/powerpoint/2010/main" val="3429927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1736" y="285728"/>
            <a:ext cx="5857916" cy="1143000"/>
          </a:xfrm>
        </p:spPr>
        <p:txBody>
          <a:bodyPr>
            <a:normAutofit fontScale="90000"/>
          </a:bodyPr>
          <a:lstStyle/>
          <a:p>
            <a:r>
              <a:rPr lang="ru-RU" altLang="ru-RU" sz="3200" b="1" dirty="0" smtClean="0">
                <a:solidFill>
                  <a:srgbClr val="09025E"/>
                </a:solidFill>
                <a:latin typeface="+mn-lt"/>
                <a:ea typeface="Tahoma" pitchFamily="34" charset="0"/>
                <a:cs typeface="Tahoma" pitchFamily="34" charset="0"/>
              </a:rPr>
              <a:t>Этапы прохождения заявления аттестуемого</a:t>
            </a:r>
            <a:br>
              <a:rPr lang="ru-RU" altLang="ru-RU" sz="3200" b="1" dirty="0" smtClean="0">
                <a:solidFill>
                  <a:srgbClr val="09025E"/>
                </a:solidFill>
                <a:latin typeface="+mn-lt"/>
                <a:ea typeface="Tahoma" pitchFamily="34" charset="0"/>
                <a:cs typeface="Tahoma" pitchFamily="34" charset="0"/>
              </a:rPr>
            </a:br>
            <a:endParaRPr lang="ru-RU" altLang="ru-RU" sz="3200" b="1" dirty="0" smtClean="0">
              <a:solidFill>
                <a:srgbClr val="09025E"/>
              </a:solidFill>
              <a:latin typeface="+mn-lt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8" name="Схема 7"/>
          <p:cNvGraphicFramePr/>
          <p:nvPr/>
        </p:nvGraphicFramePr>
        <p:xfrm>
          <a:off x="1142976" y="1500174"/>
          <a:ext cx="7786742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3" name="Группа 3"/>
          <p:cNvGrpSpPr/>
          <p:nvPr/>
        </p:nvGrpSpPr>
        <p:grpSpPr>
          <a:xfrm>
            <a:off x="-25583" y="0"/>
            <a:ext cx="1805118" cy="6858000"/>
            <a:chOff x="-25583" y="0"/>
            <a:chExt cx="1805118" cy="6858000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25583" y="0"/>
              <a:ext cx="1403648" cy="6858000"/>
            </a:xfrm>
            <a:prstGeom prst="rect">
              <a:avLst/>
            </a:prstGeom>
          </p:spPr>
        </p:pic>
        <p:pic>
          <p:nvPicPr>
            <p:cNvPr id="6" name="Picture 2" descr="C:\Users\Afanaseva\Desktop\сам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0733" y="319842"/>
              <a:ext cx="658802" cy="6446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" name="Стрелка вверх 9"/>
          <p:cNvSpPr/>
          <p:nvPr/>
        </p:nvSpPr>
        <p:spPr>
          <a:xfrm>
            <a:off x="2428860" y="3429000"/>
            <a:ext cx="357190" cy="642942"/>
          </a:xfrm>
          <a:prstGeom prst="upArrow">
            <a:avLst>
              <a:gd name="adj1" fmla="val 50000"/>
              <a:gd name="adj2" fmla="val 81841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14" name="Стрелка вверх 13"/>
          <p:cNvSpPr/>
          <p:nvPr/>
        </p:nvSpPr>
        <p:spPr>
          <a:xfrm>
            <a:off x="2428860" y="5072074"/>
            <a:ext cx="357190" cy="642942"/>
          </a:xfrm>
          <a:prstGeom prst="upArrow">
            <a:avLst>
              <a:gd name="adj1" fmla="val 50000"/>
              <a:gd name="adj2" fmla="val 81841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820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285728"/>
            <a:ext cx="8229600" cy="6357982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sz="3100" b="1" u="sng" dirty="0" smtClean="0"/>
              <a:t>Первая квалификационная категория педагогическим работникам устанавливается на основе:</a:t>
            </a:r>
          </a:p>
          <a:p>
            <a:r>
              <a:rPr lang="ru-RU" sz="3000" dirty="0" smtClean="0"/>
              <a:t>стабильных положительных результатов освоения обучающимися образовательных программ по итогам мониторингов, проводимых организацией;</a:t>
            </a:r>
            <a:endParaRPr lang="ru-RU" sz="3000" b="1" dirty="0" smtClean="0"/>
          </a:p>
          <a:p>
            <a:endParaRPr lang="ru-RU" sz="3000" dirty="0" smtClean="0"/>
          </a:p>
          <a:p>
            <a:r>
              <a:rPr lang="ru-RU" sz="3000" dirty="0" smtClean="0"/>
              <a:t>стабильных положительных результатов освоения обучающимися образовательных программ по итогам мониторинга системы образования, проводимого в порядке, установленном постановлением Правительства Российской Федерации от 5 августа 2013 г. № 662*(5);</a:t>
            </a:r>
            <a:endParaRPr lang="ru-RU" sz="3000" b="1" dirty="0" smtClean="0"/>
          </a:p>
          <a:p>
            <a:endParaRPr lang="ru-RU" sz="3000" dirty="0" smtClean="0"/>
          </a:p>
          <a:p>
            <a:r>
              <a:rPr lang="ru-RU" sz="3000" dirty="0" smtClean="0"/>
              <a:t>выявления развития у обучающихся способностей к научной (интеллектуальной), творческой, физкультурно-спортивной деятельности;</a:t>
            </a:r>
            <a:endParaRPr lang="ru-RU" sz="3000" b="1" dirty="0" smtClean="0"/>
          </a:p>
          <a:p>
            <a:endParaRPr lang="ru-RU" sz="3000" dirty="0" smtClean="0"/>
          </a:p>
          <a:p>
            <a:r>
              <a:rPr lang="ru-RU" sz="3000" dirty="0" smtClean="0"/>
              <a:t>личного вклада в повышение качества образования, совершенствования методов обучения и воспитания, транслирования в педагогических коллективах опыта практических результатов своей профессиональной деятельности, активного участия в работе методических объединений педагогических работников организации.</a:t>
            </a:r>
            <a:endParaRPr lang="ru-RU" sz="3000" b="1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14290"/>
            <a:ext cx="8229600" cy="6429420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sz="3400" b="1" u="sng" dirty="0" smtClean="0"/>
              <a:t>Высшая квалификационная категория педагогическим работникам устанавливается на основе:</a:t>
            </a:r>
          </a:p>
          <a:p>
            <a:r>
              <a:rPr lang="ru-RU" sz="3600" dirty="0" smtClean="0"/>
              <a:t>достижения обучающимися положительной динамики результатов освоения образовательных программ по итогам мониторингов, проводимых организацией;</a:t>
            </a:r>
            <a:endParaRPr lang="ru-RU" sz="3600" b="1" dirty="0" smtClean="0"/>
          </a:p>
          <a:p>
            <a:r>
              <a:rPr lang="ru-RU" sz="3600" dirty="0" smtClean="0"/>
              <a:t>достижения обучающимися положительных результатов освоения образовательных программ по итогам мониторинга системы образования, проводимого в порядке, установленном постановлением Правительства Российской Федерации от 5 августа 2013 г. № 662*(5);</a:t>
            </a:r>
            <a:endParaRPr lang="ru-RU" sz="3600" b="1" dirty="0" smtClean="0"/>
          </a:p>
          <a:p>
            <a:r>
              <a:rPr lang="ru-RU" sz="3600" dirty="0" smtClean="0"/>
              <a:t>выявления и развития способностей обучающихся к научной (интеллектуальной), творческой, физкультурно-спортивной деятельности, а также их участия в олимпиадах, конкурсах, фестивалях, соревнованиях;</a:t>
            </a:r>
            <a:endParaRPr lang="ru-RU" sz="3600" b="1" dirty="0" smtClean="0"/>
          </a:p>
          <a:p>
            <a:r>
              <a:rPr lang="ru-RU" sz="3600" dirty="0" smtClean="0"/>
              <a:t>личного вклада в повышение качества образования, совершенствования методов обучения и воспитания, и продуктивного использования новых образовательных технологий, транслирования в педагогических коллективах опыта практических результатов своей профессиональной деятельности, в том числе </a:t>
            </a:r>
            <a:r>
              <a:rPr lang="ru-RU" sz="3600" b="1" dirty="0" smtClean="0"/>
              <a:t>экспериментальной и инновационной;</a:t>
            </a:r>
          </a:p>
          <a:p>
            <a:r>
              <a:rPr lang="ru-RU" sz="3600" dirty="0" smtClean="0"/>
              <a:t>активного участия в работе методических объединений педагогических работников организаций, в разработке программно-методического сопровождения образовательного процесса, профессиональных конкурсах.</a:t>
            </a:r>
            <a:endParaRPr lang="ru-RU" sz="3600" b="1" dirty="0" smtClean="0"/>
          </a:p>
          <a:p>
            <a:endParaRPr lang="ru-RU" sz="32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Номер слайда 3"/>
          <p:cNvSpPr txBox="1">
            <a:spLocks noGrp="1"/>
          </p:cNvSpPr>
          <p:nvPr/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/>
            <a:fld id="{04BD29C1-E806-4900-A9C9-7079C76D3B7D}" type="slidenum">
              <a:rPr lang="ru-RU" altLang="ru-RU" sz="1200">
                <a:latin typeface="Verdana" pitchFamily="34" charset="0"/>
              </a:rPr>
              <a:pPr algn="r" eaLnBrk="1" hangingPunct="1"/>
              <a:t>37</a:t>
            </a:fld>
            <a:endParaRPr lang="ru-RU" altLang="ru-RU" sz="1200">
              <a:latin typeface="Verdana" pitchFamily="34" charset="0"/>
            </a:endParaRPr>
          </a:p>
        </p:txBody>
      </p:sp>
      <p:sp>
        <p:nvSpPr>
          <p:cNvPr id="41987" name="AutoShape 3"/>
          <p:cNvSpPr>
            <a:spLocks noChangeArrowheads="1"/>
          </p:cNvSpPr>
          <p:nvPr/>
        </p:nvSpPr>
        <p:spPr bwMode="auto">
          <a:xfrm>
            <a:off x="179388" y="188913"/>
            <a:ext cx="8605837" cy="6294437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/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400"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BD0D9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ru-RU" altLang="ru-RU" sz="1800" u="sng" dirty="0" smtClean="0">
              <a:solidFill>
                <a:srgbClr val="FF0000"/>
              </a:solidFill>
              <a:latin typeface="Times New Roman" pitchFamily="18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ru-RU" altLang="ru-RU" sz="1800" u="sng" dirty="0" smtClean="0">
              <a:solidFill>
                <a:srgbClr val="FF0000"/>
              </a:solidFill>
              <a:latin typeface="Times New Roman" pitchFamily="18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ru-RU" altLang="ru-RU" sz="1800" u="sng" dirty="0" smtClean="0">
              <a:solidFill>
                <a:srgbClr val="FF0000"/>
              </a:solidFill>
              <a:latin typeface="Times New Roman" pitchFamily="18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ru-RU" altLang="ru-RU" sz="2400" u="sng" dirty="0" smtClean="0">
              <a:solidFill>
                <a:srgbClr val="FF0000"/>
              </a:solidFill>
              <a:latin typeface="Times New Roman" pitchFamily="18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ru-RU" altLang="ru-RU" sz="2400" u="sng" dirty="0" smtClean="0">
              <a:solidFill>
                <a:srgbClr val="FF0000"/>
              </a:solidFill>
              <a:latin typeface="Times New Roman" pitchFamily="18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ru-RU" altLang="ru-RU" sz="2400" b="1" u="sng" dirty="0" smtClean="0">
              <a:solidFill>
                <a:srgbClr val="990000"/>
              </a:solidFill>
              <a:latin typeface="Times New Roman" pitchFamily="18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altLang="ru-RU" sz="2800" b="1" dirty="0" smtClean="0">
                <a:solidFill>
                  <a:srgbClr val="0000FF"/>
                </a:solidFill>
                <a:latin typeface="Times New Roman" pitchFamily="18" charset="0"/>
              </a:rPr>
              <a:t>Требования  для установления</a:t>
            </a:r>
            <a:r>
              <a:rPr lang="ru-RU" altLang="ru-RU" sz="2800" b="1" dirty="0" smtClean="0">
                <a:solidFill>
                  <a:srgbClr val="FF0000"/>
                </a:solidFill>
                <a:latin typeface="Times New Roman" pitchFamily="18" charset="0"/>
              </a:rPr>
              <a:t> первой  </a:t>
            </a:r>
            <a:r>
              <a:rPr lang="ru-RU" altLang="ru-RU" sz="2800" b="1" dirty="0" smtClean="0">
                <a:solidFill>
                  <a:srgbClr val="0000FF"/>
                </a:solidFill>
                <a:latin typeface="Times New Roman" pitchFamily="18" charset="0"/>
              </a:rPr>
              <a:t>категории</a:t>
            </a:r>
            <a:r>
              <a:rPr lang="ru-RU" altLang="ru-RU" sz="2800" b="1" dirty="0" smtClean="0">
                <a:solidFill>
                  <a:srgbClr val="FF0000"/>
                </a:solidFill>
                <a:latin typeface="Times New Roman" pitchFamily="18" charset="0"/>
              </a:rPr>
              <a:t>:</a:t>
            </a:r>
          </a:p>
          <a:p>
            <a:pPr marL="342900" indent="-342900" algn="just" eaLnBrk="1" hangingPunct="1">
              <a:spcBef>
                <a:spcPct val="0"/>
              </a:spcBef>
              <a:buClrTx/>
              <a:buSzTx/>
              <a:buFontTx/>
              <a:buChar char="-"/>
              <a:defRPr/>
            </a:pPr>
            <a:r>
              <a:rPr lang="ru-RU" altLang="ru-RU" sz="2400" b="1" dirty="0" smtClean="0">
                <a:solidFill>
                  <a:srgbClr val="FF00FF"/>
                </a:solidFill>
                <a:latin typeface="Times New Roman" pitchFamily="18" charset="0"/>
              </a:rPr>
              <a:t>стабильные положительные результаты 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 typeface="Wingdings 2" pitchFamily="18" charset="2"/>
              <a:buNone/>
              <a:defRPr/>
            </a:pPr>
            <a:r>
              <a:rPr lang="ru-RU" altLang="ru-RU" sz="2400" b="1" dirty="0" smtClean="0">
                <a:solidFill>
                  <a:srgbClr val="990000"/>
                </a:solidFill>
                <a:latin typeface="Times New Roman" pitchFamily="18" charset="0"/>
              </a:rPr>
              <a:t> освоения обучающимися  образовательных программ</a:t>
            </a:r>
          </a:p>
          <a:p>
            <a:pPr marL="342900" indent="-342900" algn="just" eaLnBrk="1" hangingPunct="1">
              <a:spcBef>
                <a:spcPct val="0"/>
              </a:spcBef>
              <a:buClrTx/>
              <a:buSzTx/>
              <a:buFontTx/>
              <a:buChar char="-"/>
              <a:defRPr/>
            </a:pPr>
            <a:r>
              <a:rPr lang="ru-RU" altLang="ru-RU" sz="2400" b="1" dirty="0" smtClean="0">
                <a:solidFill>
                  <a:srgbClr val="990000"/>
                </a:solidFill>
                <a:latin typeface="Times New Roman" pitchFamily="18" charset="0"/>
              </a:rPr>
              <a:t>выявление развития у обучающихся способностей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 typeface="Wingdings 2" pitchFamily="18" charset="2"/>
              <a:buNone/>
              <a:defRPr/>
            </a:pPr>
            <a:r>
              <a:rPr lang="ru-RU" altLang="ru-RU" sz="2400" b="1" dirty="0" smtClean="0">
                <a:solidFill>
                  <a:srgbClr val="990000"/>
                </a:solidFill>
                <a:latin typeface="Times New Roman" pitchFamily="18" charset="0"/>
              </a:rPr>
              <a:t> к научной (интеллектуальной),  творческой,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 typeface="Wingdings 2" pitchFamily="18" charset="2"/>
              <a:buNone/>
              <a:defRPr/>
            </a:pPr>
            <a:r>
              <a:rPr lang="ru-RU" altLang="ru-RU" sz="2400" b="1" dirty="0" smtClean="0">
                <a:solidFill>
                  <a:srgbClr val="990000"/>
                </a:solidFill>
                <a:latin typeface="Times New Roman" pitchFamily="18" charset="0"/>
              </a:rPr>
              <a:t> физкультурно-спортивной деятельности;</a:t>
            </a:r>
          </a:p>
          <a:p>
            <a:pPr marL="342900" indent="-342900" algn="just" eaLnBrk="1" hangingPunct="1">
              <a:spcBef>
                <a:spcPct val="0"/>
              </a:spcBef>
              <a:buClrTx/>
              <a:buSzTx/>
              <a:buFontTx/>
              <a:buChar char="-"/>
              <a:defRPr/>
            </a:pPr>
            <a:r>
              <a:rPr lang="ru-RU" altLang="ru-RU" sz="2400" b="1" dirty="0" smtClean="0">
                <a:solidFill>
                  <a:srgbClr val="990000"/>
                </a:solidFill>
                <a:latin typeface="Times New Roman" pitchFamily="18" charset="0"/>
              </a:rPr>
              <a:t>личный вклад в повышение качества образования, </a:t>
            </a:r>
          </a:p>
          <a:p>
            <a:pPr marL="342900" indent="-342900" algn="just" eaLnBrk="1" hangingPunct="1">
              <a:spcBef>
                <a:spcPct val="0"/>
              </a:spcBef>
              <a:buClrTx/>
              <a:buSzTx/>
              <a:buFontTx/>
              <a:buChar char="-"/>
              <a:defRPr/>
            </a:pPr>
            <a:r>
              <a:rPr lang="ru-RU" altLang="ru-RU" sz="2400" b="1" dirty="0" smtClean="0">
                <a:solidFill>
                  <a:srgbClr val="990000"/>
                </a:solidFill>
                <a:latin typeface="Times New Roman" pitchFamily="18" charset="0"/>
              </a:rPr>
              <a:t>совершенствование методов обучения и воспитания, </a:t>
            </a:r>
          </a:p>
          <a:p>
            <a:pPr marL="342900" indent="-342900" algn="just" eaLnBrk="1" hangingPunct="1">
              <a:spcBef>
                <a:spcPct val="0"/>
              </a:spcBef>
              <a:buClrTx/>
              <a:buSzTx/>
              <a:buFontTx/>
              <a:buChar char="-"/>
              <a:defRPr/>
            </a:pPr>
            <a:r>
              <a:rPr lang="ru-RU" altLang="ru-RU" sz="2400" b="1" dirty="0" smtClean="0">
                <a:solidFill>
                  <a:srgbClr val="FF00FF"/>
                </a:solidFill>
                <a:latin typeface="Times New Roman" pitchFamily="18" charset="0"/>
              </a:rPr>
              <a:t>транслирование </a:t>
            </a:r>
            <a:r>
              <a:rPr lang="ru-RU" altLang="ru-RU" sz="2400" b="1" dirty="0" smtClean="0">
                <a:solidFill>
                  <a:srgbClr val="990000"/>
                </a:solidFill>
                <a:latin typeface="Times New Roman" pitchFamily="18" charset="0"/>
              </a:rPr>
              <a:t>в педагогических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 typeface="Wingdings 2" pitchFamily="18" charset="2"/>
              <a:buNone/>
              <a:defRPr/>
            </a:pPr>
            <a:r>
              <a:rPr lang="ru-RU" altLang="ru-RU" sz="2400" b="1" dirty="0" smtClean="0">
                <a:solidFill>
                  <a:srgbClr val="990000"/>
                </a:solidFill>
                <a:latin typeface="Times New Roman" pitchFamily="18" charset="0"/>
              </a:rPr>
              <a:t> коллективах опыта практических результатов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 typeface="Wingdings 2" pitchFamily="18" charset="2"/>
              <a:buNone/>
              <a:defRPr/>
            </a:pPr>
            <a:r>
              <a:rPr lang="ru-RU" altLang="ru-RU" sz="2400" b="1" dirty="0" smtClean="0">
                <a:solidFill>
                  <a:srgbClr val="990000"/>
                </a:solidFill>
                <a:latin typeface="Times New Roman" pitchFamily="18" charset="0"/>
              </a:rPr>
              <a:t> своей профессиональной деятельности, </a:t>
            </a:r>
          </a:p>
          <a:p>
            <a:pPr marL="342900" indent="-342900" algn="just" eaLnBrk="1" hangingPunct="1">
              <a:spcBef>
                <a:spcPct val="0"/>
              </a:spcBef>
              <a:buClrTx/>
              <a:buSzTx/>
              <a:buFontTx/>
              <a:buChar char="-"/>
              <a:defRPr/>
            </a:pPr>
            <a:r>
              <a:rPr lang="ru-RU" altLang="ru-RU" sz="2400" b="1" dirty="0" smtClean="0">
                <a:solidFill>
                  <a:srgbClr val="FF00FF"/>
                </a:solidFill>
                <a:latin typeface="Times New Roman" pitchFamily="18" charset="0"/>
              </a:rPr>
              <a:t>активное участие в работе   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 typeface="Wingdings 2" pitchFamily="18" charset="2"/>
              <a:buNone/>
              <a:defRPr/>
            </a:pPr>
            <a:r>
              <a:rPr lang="ru-RU" altLang="ru-RU" sz="2400" b="1" dirty="0" smtClean="0">
                <a:solidFill>
                  <a:srgbClr val="990000"/>
                </a:solidFill>
                <a:latin typeface="Times New Roman" pitchFamily="18" charset="0"/>
              </a:rPr>
              <a:t> </a:t>
            </a:r>
            <a:r>
              <a:rPr lang="ru-RU" altLang="ru-RU" sz="2400" b="1" dirty="0" smtClean="0">
                <a:solidFill>
                  <a:srgbClr val="FF0000"/>
                </a:solidFill>
                <a:latin typeface="Times New Roman" pitchFamily="18" charset="0"/>
              </a:rPr>
              <a:t>методических объединений педагогических работников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ru-RU" altLang="ru-RU" sz="2400" b="1" u="sng" dirty="0" smtClean="0">
              <a:solidFill>
                <a:srgbClr val="990000"/>
              </a:solidFill>
              <a:latin typeface="Times New Roman" pitchFamily="18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ru-RU" altLang="ru-RU" sz="2400" b="1" dirty="0" smtClean="0">
              <a:solidFill>
                <a:srgbClr val="0000FF"/>
              </a:solidFill>
              <a:latin typeface="Times New Roman" pitchFamily="18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ru-RU" altLang="ru-RU" sz="2400" b="1" dirty="0" smtClean="0">
              <a:solidFill>
                <a:srgbClr val="0000FF"/>
              </a:solidFill>
              <a:latin typeface="Times New Roman" pitchFamily="18" charset="0"/>
            </a:endParaRPr>
          </a:p>
        </p:txBody>
      </p:sp>
      <p:sp>
        <p:nvSpPr>
          <p:cNvPr id="43012" name="Заголовок 2"/>
          <p:cNvSpPr>
            <a:spLocks/>
          </p:cNvSpPr>
          <p:nvPr/>
        </p:nvSpPr>
        <p:spPr bwMode="auto">
          <a:xfrm>
            <a:off x="395288" y="404813"/>
            <a:ext cx="8516937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ru-RU" altLang="ru-RU" sz="3600" b="1">
                <a:solidFill>
                  <a:srgbClr val="FF0000"/>
                </a:solidFill>
                <a:latin typeface="Times New Roman" pitchFamily="18" charset="0"/>
              </a:rPr>
              <a:t>Новое </a:t>
            </a:r>
            <a:r>
              <a:rPr lang="ru-RU" altLang="ru-RU" sz="3200" b="1">
                <a:solidFill>
                  <a:srgbClr val="FF0000"/>
                </a:solidFill>
                <a:latin typeface="Times New Roman" pitchFamily="18" charset="0"/>
              </a:rPr>
              <a:t>в требованиях</a:t>
            </a:r>
          </a:p>
        </p:txBody>
      </p:sp>
    </p:spTree>
    <p:extLst>
      <p:ext uri="{BB962C8B-B14F-4D97-AF65-F5344CB8AC3E}">
        <p14:creationId xmlns:p14="http://schemas.microsoft.com/office/powerpoint/2010/main" val="9548076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Номер слайда 3"/>
          <p:cNvSpPr txBox="1">
            <a:spLocks noGrp="1"/>
          </p:cNvSpPr>
          <p:nvPr/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/>
            <a:fld id="{65C3EF15-8545-415C-B0E9-1E63CA468B90}" type="slidenum">
              <a:rPr lang="ru-RU" altLang="ru-RU" sz="1200">
                <a:latin typeface="Verdana" pitchFamily="34" charset="0"/>
              </a:rPr>
              <a:pPr algn="r" eaLnBrk="1" hangingPunct="1"/>
              <a:t>38</a:t>
            </a:fld>
            <a:endParaRPr lang="ru-RU" altLang="ru-RU" sz="1200">
              <a:latin typeface="Verdana" pitchFamily="34" charset="0"/>
            </a:endParaRPr>
          </a:p>
        </p:txBody>
      </p:sp>
      <p:sp>
        <p:nvSpPr>
          <p:cNvPr id="44035" name="AutoShape 3"/>
          <p:cNvSpPr>
            <a:spLocks noChangeArrowheads="1"/>
          </p:cNvSpPr>
          <p:nvPr/>
        </p:nvSpPr>
        <p:spPr bwMode="auto">
          <a:xfrm>
            <a:off x="214313" y="188913"/>
            <a:ext cx="8570912" cy="6335712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ru-RU" altLang="ru-RU" sz="2800" b="1" dirty="0">
                <a:solidFill>
                  <a:srgbClr val="0000FF"/>
                </a:solidFill>
                <a:latin typeface="Times New Roman" pitchFamily="18" charset="0"/>
              </a:rPr>
              <a:t>Требования для установления </a:t>
            </a:r>
            <a:r>
              <a:rPr lang="ru-RU" altLang="ru-RU" sz="2800" b="1" dirty="0">
                <a:solidFill>
                  <a:srgbClr val="FF0000"/>
                </a:solidFill>
                <a:latin typeface="Times New Roman" pitchFamily="18" charset="0"/>
              </a:rPr>
              <a:t>высшей </a:t>
            </a:r>
            <a:r>
              <a:rPr lang="ru-RU" altLang="ru-RU" sz="2800" b="1" dirty="0">
                <a:solidFill>
                  <a:srgbClr val="0000FF"/>
                </a:solidFill>
                <a:latin typeface="Times New Roman" pitchFamily="18" charset="0"/>
              </a:rPr>
              <a:t>категории</a:t>
            </a:r>
          </a:p>
          <a:p>
            <a:pPr algn="ctr" eaLnBrk="1" hangingPunct="1"/>
            <a:r>
              <a:rPr lang="ru-RU" altLang="ru-RU" sz="2400" b="1" dirty="0">
                <a:solidFill>
                  <a:srgbClr val="0000FF"/>
                </a:solidFill>
                <a:latin typeface="Times New Roman" pitchFamily="18" charset="0"/>
              </a:rPr>
              <a:t>Те же требования, что и  к первой категории</a:t>
            </a:r>
            <a:r>
              <a:rPr lang="ru-RU" altLang="ru-RU" sz="2400" b="1" dirty="0" smtClean="0">
                <a:solidFill>
                  <a:srgbClr val="0000FF"/>
                </a:solidFill>
                <a:latin typeface="Times New Roman" pitchFamily="18" charset="0"/>
              </a:rPr>
              <a:t>.</a:t>
            </a:r>
          </a:p>
          <a:p>
            <a:pPr algn="ctr" eaLnBrk="1" hangingPunct="1"/>
            <a:endParaRPr lang="ru-RU" altLang="ru-RU" sz="2400" b="1" dirty="0">
              <a:solidFill>
                <a:srgbClr val="0000FF"/>
              </a:solidFill>
              <a:latin typeface="Times New Roman" pitchFamily="18" charset="0"/>
            </a:endParaRPr>
          </a:p>
          <a:p>
            <a:pPr algn="ctr" eaLnBrk="1" hangingPunct="1"/>
            <a:r>
              <a:rPr lang="ru-RU" altLang="ru-RU" sz="2400" b="1" dirty="0">
                <a:solidFill>
                  <a:srgbClr val="FF00FF"/>
                </a:solidFill>
                <a:latin typeface="Times New Roman" pitchFamily="18" charset="0"/>
              </a:rPr>
              <a:t>Дополнительно:</a:t>
            </a:r>
          </a:p>
          <a:p>
            <a:pPr algn="ctr" eaLnBrk="1" hangingPunct="1"/>
            <a:r>
              <a:rPr lang="ru-RU" altLang="ru-RU" sz="2400" b="1" dirty="0">
                <a:solidFill>
                  <a:srgbClr val="0000FF"/>
                </a:solidFill>
                <a:latin typeface="Times New Roman" pitchFamily="18" charset="0"/>
              </a:rPr>
              <a:t>- участие воспитанников во </a:t>
            </a:r>
            <a:r>
              <a:rPr lang="ru-RU" altLang="ru-RU" sz="2400" b="1" dirty="0">
                <a:solidFill>
                  <a:srgbClr val="FF00FF"/>
                </a:solidFill>
                <a:latin typeface="Times New Roman" pitchFamily="18" charset="0"/>
              </a:rPr>
              <a:t>всероссийских </a:t>
            </a:r>
            <a:r>
              <a:rPr lang="ru-RU" altLang="ru-RU" sz="2400" b="1" dirty="0">
                <a:solidFill>
                  <a:srgbClr val="0000FF"/>
                </a:solidFill>
                <a:latin typeface="Times New Roman" pitchFamily="18" charset="0"/>
              </a:rPr>
              <a:t>олимпиадах, </a:t>
            </a:r>
          </a:p>
          <a:p>
            <a:pPr algn="ctr" eaLnBrk="1" hangingPunct="1"/>
            <a:r>
              <a:rPr lang="ru-RU" altLang="ru-RU" sz="2400" b="1" dirty="0">
                <a:solidFill>
                  <a:srgbClr val="0000FF"/>
                </a:solidFill>
                <a:latin typeface="Times New Roman" pitchFamily="18" charset="0"/>
              </a:rPr>
              <a:t>конкурсах, соревнованиях;</a:t>
            </a:r>
          </a:p>
          <a:p>
            <a:pPr algn="ctr" eaLnBrk="1" hangingPunct="1">
              <a:buFontTx/>
              <a:buChar char="-"/>
            </a:pPr>
            <a:r>
              <a:rPr lang="ru-RU" altLang="ru-RU" sz="2400" b="1" dirty="0">
                <a:solidFill>
                  <a:srgbClr val="0000FF"/>
                </a:solidFill>
                <a:latin typeface="Times New Roman" pitchFamily="18" charset="0"/>
              </a:rPr>
              <a:t>распространение  опыта </a:t>
            </a:r>
            <a:r>
              <a:rPr lang="ru-RU" altLang="ru-RU" sz="2400" b="1" dirty="0">
                <a:solidFill>
                  <a:srgbClr val="FF00FF"/>
                </a:solidFill>
                <a:latin typeface="Times New Roman" pitchFamily="18" charset="0"/>
              </a:rPr>
              <a:t>инновационной</a:t>
            </a:r>
          </a:p>
          <a:p>
            <a:pPr algn="ctr" eaLnBrk="1" hangingPunct="1"/>
            <a:r>
              <a:rPr lang="ru-RU" altLang="ru-RU" sz="2400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endParaRPr lang="ru-RU" altLang="ru-RU" sz="2400" b="1" dirty="0">
              <a:solidFill>
                <a:srgbClr val="0000FF"/>
              </a:solidFill>
              <a:latin typeface="Times New Roman" pitchFamily="18" charset="0"/>
            </a:endParaRPr>
          </a:p>
        </p:txBody>
      </p:sp>
      <p:sp>
        <p:nvSpPr>
          <p:cNvPr id="44036" name="Заголовок 2"/>
          <p:cNvSpPr>
            <a:spLocks/>
          </p:cNvSpPr>
          <p:nvPr/>
        </p:nvSpPr>
        <p:spPr bwMode="auto">
          <a:xfrm>
            <a:off x="395288" y="404813"/>
            <a:ext cx="8516937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ru-RU" altLang="ru-RU" sz="3600" b="1">
                <a:solidFill>
                  <a:srgbClr val="FF0000"/>
                </a:solidFill>
                <a:latin typeface="Times New Roman" pitchFamily="18" charset="0"/>
              </a:rPr>
              <a:t>Новое </a:t>
            </a:r>
            <a:r>
              <a:rPr lang="ru-RU" altLang="ru-RU" sz="3200" b="1">
                <a:solidFill>
                  <a:srgbClr val="FF0000"/>
                </a:solidFill>
                <a:latin typeface="Times New Roman" pitchFamily="18" charset="0"/>
              </a:rPr>
              <a:t>в требованиях</a:t>
            </a:r>
          </a:p>
        </p:txBody>
      </p:sp>
    </p:spTree>
    <p:extLst>
      <p:ext uri="{BB962C8B-B14F-4D97-AF65-F5344CB8AC3E}">
        <p14:creationId xmlns:p14="http://schemas.microsoft.com/office/powerpoint/2010/main" val="36124074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500034" y="1428736"/>
            <a:ext cx="8229600" cy="4786346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«</a:t>
            </a:r>
            <a:r>
              <a:rPr lang="ru-RU" b="1" u="sng" dirty="0" smtClean="0"/>
              <a:t>Куратор ОО», «Куратор МР</a:t>
            </a:r>
            <a:r>
              <a:rPr lang="ru-RU" u="sng" dirty="0" smtClean="0"/>
              <a:t>», </a:t>
            </a:r>
          </a:p>
          <a:p>
            <a:pPr>
              <a:buNone/>
            </a:pPr>
            <a:r>
              <a:rPr lang="ru-RU" dirty="0" smtClean="0"/>
              <a:t>»Возврат на доработку», </a:t>
            </a:r>
          </a:p>
          <a:p>
            <a:pPr>
              <a:buNone/>
            </a:pPr>
            <a:r>
              <a:rPr lang="ru-RU" dirty="0" smtClean="0"/>
              <a:t>«</a:t>
            </a:r>
            <a:r>
              <a:rPr lang="ru-RU" b="1" u="sng" dirty="0" smtClean="0"/>
              <a:t>Куратор </a:t>
            </a:r>
            <a:r>
              <a:rPr lang="ru-RU" b="1" u="sng" dirty="0" err="1" smtClean="0"/>
              <a:t>МОиН</a:t>
            </a:r>
            <a:r>
              <a:rPr lang="ru-RU" b="1" u="sng" dirty="0" smtClean="0"/>
              <a:t> РТ</a:t>
            </a:r>
            <a:r>
              <a:rPr lang="ru-RU" dirty="0" smtClean="0"/>
              <a:t>», «Утверждено»,  «Отказ в предоставлении государственной услуги». </a:t>
            </a:r>
          </a:p>
          <a:p>
            <a:pPr>
              <a:buNone/>
            </a:pPr>
            <a:r>
              <a:rPr lang="ru-RU" dirty="0" smtClean="0"/>
              <a:t>Если у пакета  статус «</a:t>
            </a:r>
            <a:r>
              <a:rPr lang="ru-RU" b="1" dirty="0" smtClean="0"/>
              <a:t>Возврат на доработку</a:t>
            </a:r>
            <a:r>
              <a:rPr lang="ru-RU" dirty="0" smtClean="0"/>
              <a:t>», значит согласно комментария надо провести доработку заявления и отправить куратору ОО. «</a:t>
            </a:r>
            <a:r>
              <a:rPr lang="ru-RU" b="1" dirty="0" smtClean="0"/>
              <a:t>Отказ в предоставлении государственной услуги</a:t>
            </a:r>
            <a:r>
              <a:rPr lang="ru-RU" dirty="0" smtClean="0"/>
              <a:t>» означает отклонение пакета на уровне МО и Н РТ, </a:t>
            </a:r>
          </a:p>
          <a:p>
            <a:pPr>
              <a:buNone/>
            </a:pPr>
            <a:r>
              <a:rPr lang="ru-RU" dirty="0" smtClean="0"/>
              <a:t>и «</a:t>
            </a:r>
            <a:r>
              <a:rPr lang="ru-RU" b="1" dirty="0" smtClean="0"/>
              <a:t>Утверждено</a:t>
            </a:r>
            <a:r>
              <a:rPr lang="ru-RU" dirty="0" smtClean="0"/>
              <a:t>» означает, что педагог  переходит на 2 этап аттестации.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Возможные статусы</a:t>
            </a:r>
            <a:endParaRPr lang="ru-RU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-25583" y="0"/>
            <a:ext cx="1805118" cy="6858000"/>
            <a:chOff x="-25583" y="0"/>
            <a:chExt cx="1805118" cy="6858000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25583" y="0"/>
              <a:ext cx="1403648" cy="6858000"/>
            </a:xfrm>
            <a:prstGeom prst="rect">
              <a:avLst/>
            </a:prstGeom>
          </p:spPr>
        </p:pic>
        <p:pic>
          <p:nvPicPr>
            <p:cNvPr id="9" name="Picture 2" descr="C:\Users\Afanaseva\Desktop\сам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0733" y="319842"/>
              <a:ext cx="658802" cy="6446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57620" y="142852"/>
            <a:ext cx="3929090" cy="1143000"/>
          </a:xfrm>
        </p:spPr>
        <p:txBody>
          <a:bodyPr>
            <a:normAutofit/>
          </a:bodyPr>
          <a:lstStyle/>
          <a:p>
            <a:r>
              <a:rPr lang="ru-RU" altLang="ru-RU" sz="3200" b="1" dirty="0">
                <a:solidFill>
                  <a:srgbClr val="09025E"/>
                </a:solidFill>
                <a:latin typeface="+mn-lt"/>
                <a:ea typeface="Tahoma" pitchFamily="34" charset="0"/>
                <a:cs typeface="Tahoma" pitchFamily="34" charset="0"/>
              </a:rPr>
              <a:t>Работа </a:t>
            </a:r>
            <a:r>
              <a:rPr lang="ru-RU" altLang="ru-RU" sz="3200" b="1" dirty="0" smtClean="0">
                <a:solidFill>
                  <a:srgbClr val="09025E"/>
                </a:solidFill>
                <a:latin typeface="+mn-lt"/>
                <a:ea typeface="Tahoma" pitchFamily="34" charset="0"/>
                <a:cs typeface="Tahoma" pitchFamily="34" charset="0"/>
              </a:rPr>
              <a:t>эксперта</a:t>
            </a:r>
            <a:endParaRPr lang="ru-RU" altLang="ru-RU" sz="3200" b="1" dirty="0">
              <a:solidFill>
                <a:srgbClr val="09025E"/>
              </a:solidFill>
              <a:latin typeface="+mn-lt"/>
              <a:ea typeface="Tahoma" pitchFamily="34" charset="0"/>
              <a:cs typeface="Tahoma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521" y="1142984"/>
            <a:ext cx="6315075" cy="3860800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428860" y="4500570"/>
            <a:ext cx="6524625" cy="1638300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15211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Номер слайда 3"/>
          <p:cNvSpPr txBox="1">
            <a:spLocks noGrp="1"/>
          </p:cNvSpPr>
          <p:nvPr/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1" hangingPunct="1"/>
            <a:fld id="{581BF6D5-1F77-4218-AEE2-5FF27EDBEF96}" type="slidenum">
              <a:rPr lang="ru-RU" altLang="ru-RU" sz="1200">
                <a:latin typeface="Verdana" pitchFamily="34" charset="0"/>
              </a:rPr>
              <a:pPr algn="r" eaLnBrk="1" hangingPunct="1"/>
              <a:t>41</a:t>
            </a:fld>
            <a:endParaRPr lang="ru-RU" altLang="ru-RU" sz="1200">
              <a:latin typeface="Verdana" pitchFamily="34" charset="0"/>
            </a:endParaRPr>
          </a:p>
        </p:txBody>
      </p:sp>
      <p:sp>
        <p:nvSpPr>
          <p:cNvPr id="51203" name="AutoShape 3"/>
          <p:cNvSpPr>
            <a:spLocks noChangeArrowheads="1"/>
          </p:cNvSpPr>
          <p:nvPr/>
        </p:nvSpPr>
        <p:spPr bwMode="auto">
          <a:xfrm>
            <a:off x="250825" y="333375"/>
            <a:ext cx="8497888" cy="6191250"/>
          </a:xfrm>
          <a:prstGeom prst="roundRect">
            <a:avLst>
              <a:gd name="adj" fmla="val 16667"/>
            </a:avLst>
          </a:prstGeom>
          <a:noFill/>
          <a:ln w="38100">
            <a:noFill/>
            <a:round/>
            <a:headEnd/>
            <a:tailEnd/>
          </a:ln>
        </p:spPr>
        <p:txBody>
          <a:bodyPr wrap="none" anchor="ctr"/>
          <a:lstStyle/>
          <a:p>
            <a:pPr algn="just" eaLnBrk="1" hangingPunct="1"/>
            <a:r>
              <a:rPr lang="ru-RU" altLang="ru-RU" sz="3200" b="1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ru-RU" altLang="ru-RU" sz="2800" b="1" dirty="0">
                <a:latin typeface="Times New Roman" pitchFamily="18" charset="0"/>
              </a:rPr>
              <a:t>Независимые эксперты </a:t>
            </a:r>
            <a:r>
              <a:rPr lang="ru-RU" altLang="ru-RU" sz="2800" b="1" dirty="0">
                <a:solidFill>
                  <a:srgbClr val="FF0000"/>
                </a:solidFill>
                <a:latin typeface="Times New Roman" pitchFamily="18" charset="0"/>
              </a:rPr>
              <a:t>не </a:t>
            </a:r>
            <a:r>
              <a:rPr lang="ru-RU" altLang="ru-RU" sz="2800" b="1" dirty="0" smtClean="0">
                <a:solidFill>
                  <a:srgbClr val="FF0000"/>
                </a:solidFill>
                <a:latin typeface="Times New Roman" pitchFamily="18" charset="0"/>
              </a:rPr>
              <a:t>назначаются</a:t>
            </a:r>
            <a:endParaRPr lang="ru-RU" altLang="ru-RU" sz="2800" b="1" dirty="0">
              <a:solidFill>
                <a:srgbClr val="FF0000"/>
              </a:solidFill>
              <a:latin typeface="Times New Roman" pitchFamily="18" charset="0"/>
            </a:endParaRPr>
          </a:p>
          <a:p>
            <a:pPr algn="just" eaLnBrk="1" hangingPunct="1"/>
            <a:r>
              <a:rPr lang="ru-RU" altLang="ru-RU" sz="2800" b="1" dirty="0">
                <a:latin typeface="Times New Roman" pitchFamily="18" charset="0"/>
              </a:rPr>
              <a:t>к педагогическим работникам </a:t>
            </a:r>
          </a:p>
          <a:p>
            <a:pPr algn="just" eaLnBrk="1" hangingPunct="1"/>
            <a:r>
              <a:rPr lang="ru-RU" altLang="ru-RU" sz="2800" b="1" dirty="0">
                <a:latin typeface="Times New Roman" pitchFamily="18" charset="0"/>
              </a:rPr>
              <a:t>(при повторной аттестации) при наличии у них:</a:t>
            </a:r>
          </a:p>
          <a:p>
            <a:pPr algn="just" eaLnBrk="1" hangingPunct="1">
              <a:buFontTx/>
              <a:buChar char="-"/>
            </a:pPr>
            <a:r>
              <a:rPr lang="ru-RU" altLang="ru-RU" sz="2800" b="1" dirty="0">
                <a:latin typeface="Times New Roman" pitchFamily="18" charset="0"/>
              </a:rPr>
              <a:t>достижений на профессиональных </a:t>
            </a:r>
          </a:p>
          <a:p>
            <a:pPr algn="just" eaLnBrk="1" hangingPunct="1"/>
            <a:r>
              <a:rPr lang="ru-RU" altLang="ru-RU" sz="2800" b="1" dirty="0">
                <a:latin typeface="Times New Roman" pitchFamily="18" charset="0"/>
              </a:rPr>
              <a:t>конкурсах, предметных олимпиадах и др. </a:t>
            </a:r>
          </a:p>
          <a:p>
            <a:pPr algn="just" eaLnBrk="1" hangingPunct="1">
              <a:buFontTx/>
              <a:buChar char="-"/>
            </a:pPr>
            <a:r>
              <a:rPr lang="ru-RU" altLang="ru-RU" sz="2800" b="1" dirty="0">
                <a:latin typeface="Times New Roman" pitchFamily="18" charset="0"/>
              </a:rPr>
              <a:t>государственных, отраслевых наград.</a:t>
            </a:r>
          </a:p>
          <a:p>
            <a:pPr algn="just" eaLnBrk="1" hangingPunct="1"/>
            <a:endParaRPr lang="ru-RU" altLang="ru-RU" sz="2800" b="1" dirty="0"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FAD083AE-9239-4904-9B16-8348E306BDF7}" type="slidenum">
              <a:rPr lang="ru-RU" sz="120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42</a:t>
            </a:fld>
            <a:endParaRPr lang="ru-RU" sz="12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96253" y="1385012"/>
            <a:ext cx="8223501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 smtClean="0">
                <a:solidFill>
                  <a:prstClr val="black"/>
                </a:solidFill>
              </a:rPr>
              <a:t> </a:t>
            </a:r>
            <a:endParaRPr lang="ru-RU" sz="2200" b="1" dirty="0">
              <a:solidFill>
                <a:srgbClr val="1F497D"/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51520" y="138112"/>
            <a:ext cx="8712968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3200" b="1" dirty="0" smtClean="0">
                <a:solidFill>
                  <a:srgbClr val="0070C0"/>
                </a:solidFill>
              </a:rPr>
              <a:t/>
            </a:r>
            <a:br>
              <a:rPr lang="ru-RU" sz="3200" b="1" dirty="0" smtClean="0">
                <a:solidFill>
                  <a:srgbClr val="0070C0"/>
                </a:solidFill>
              </a:rPr>
            </a:br>
            <a:endParaRPr lang="tt-RU" sz="32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5583" y="0"/>
            <a:ext cx="1403648" cy="6858000"/>
          </a:xfrm>
          <a:prstGeom prst="rect">
            <a:avLst/>
          </a:prstGeom>
        </p:spPr>
      </p:pic>
      <p:pic>
        <p:nvPicPr>
          <p:cNvPr id="13" name="Picture 2" descr="C:\Users\Afanaseva\Desktop\са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733" y="319842"/>
            <a:ext cx="658802" cy="64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1357290" y="357166"/>
            <a:ext cx="7358082" cy="1571636"/>
          </a:xfrm>
          <a:prstGeom prst="rect">
            <a:avLst/>
          </a:prstGeom>
        </p:spPr>
        <p:txBody>
          <a:bodyPr>
            <a:normAutofit fontScale="67500" lnSpcReduction="20000"/>
          </a:bodyPr>
          <a:lstStyle/>
          <a:p>
            <a:pPr algn="ctr">
              <a:lnSpc>
                <a:spcPct val="115000"/>
              </a:lnSpc>
            </a:pPr>
            <a:r>
              <a:rPr lang="ru-RU" altLang="ru-RU" sz="4700" b="1" dirty="0" smtClean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  <a:t>Типовые ошибки </a:t>
            </a:r>
          </a:p>
          <a:p>
            <a:pPr algn="ctr">
              <a:lnSpc>
                <a:spcPct val="115000"/>
              </a:lnSpc>
            </a:pPr>
            <a:r>
              <a:rPr lang="ru-RU" altLang="ru-RU" sz="4700" b="1" dirty="0" smtClean="0">
                <a:solidFill>
                  <a:srgbClr val="09025E"/>
                </a:solidFill>
                <a:ea typeface="Tahoma" pitchFamily="34" charset="0"/>
                <a:cs typeface="Tahoma" pitchFamily="34" charset="0"/>
              </a:rPr>
              <a:t>при работе в системе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9025E"/>
                </a:solidFill>
                <a:effectLst/>
                <a:uLnTx/>
                <a:uFillTx/>
                <a:latin typeface="+mn-lt"/>
                <a:ea typeface="Tahoma" pitchFamily="34" charset="0"/>
                <a:cs typeface="Tahoma" pitchFamily="34" charset="0"/>
              </a:rPr>
              <a:t/>
            </a:r>
            <a:br>
              <a:rPr kumimoji="0" lang="ru-RU" alt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9025E"/>
                </a:solidFill>
                <a:effectLst/>
                <a:uLnTx/>
                <a:uFillTx/>
                <a:latin typeface="+mn-lt"/>
                <a:ea typeface="Tahoma" pitchFamily="34" charset="0"/>
                <a:cs typeface="Tahoma" pitchFamily="34" charset="0"/>
              </a:rPr>
            </a:br>
            <a:endParaRPr kumimoji="0" lang="ru-RU" altLang="ru-RU" sz="3200" b="1" i="0" u="none" strike="noStrike" kern="1200" cap="none" spc="0" normalizeH="0" baseline="0" noProof="0" dirty="0" smtClean="0">
              <a:ln>
                <a:noFill/>
              </a:ln>
              <a:solidFill>
                <a:srgbClr val="09025E"/>
              </a:solidFill>
              <a:effectLst/>
              <a:uLnTx/>
              <a:uFillTx/>
              <a:latin typeface="+mn-lt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71538" y="1500174"/>
            <a:ext cx="778674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SzPct val="60000"/>
              <a:defRPr/>
            </a:pPr>
            <a:endParaRPr lang="ru-RU" altLang="ru-RU" sz="2800" b="1" dirty="0" smtClean="0">
              <a:solidFill>
                <a:srgbClr val="002060"/>
              </a:solidFill>
            </a:endParaRPr>
          </a:p>
          <a:p>
            <a:pPr indent="355600" algn="just">
              <a:buSzPct val="60000"/>
            </a:pPr>
            <a:r>
              <a:rPr lang="ru-RU" altLang="ru-RU" sz="2800" i="1" dirty="0" smtClean="0">
                <a:solidFill>
                  <a:srgbClr val="002060"/>
                </a:solidFill>
              </a:rPr>
              <a:t>Педагоги:</a:t>
            </a:r>
          </a:p>
          <a:p>
            <a:pPr indent="355600" algn="just">
              <a:buSzPct val="60000"/>
            </a:pPr>
            <a:endParaRPr lang="ru-RU" altLang="ru-RU" sz="1200" i="1" dirty="0" smtClean="0">
              <a:solidFill>
                <a:srgbClr val="002060"/>
              </a:solidFill>
            </a:endParaRPr>
          </a:p>
          <a:p>
            <a:pPr indent="355600" algn="just">
              <a:buSzPct val="60000"/>
              <a:buFont typeface="Wingdings" pitchFamily="2" charset="2"/>
              <a:buChar char="q"/>
            </a:pPr>
            <a:r>
              <a:rPr lang="ru-RU" altLang="ru-RU" sz="2800" i="1" dirty="0" smtClean="0">
                <a:solidFill>
                  <a:srgbClr val="002060"/>
                </a:solidFill>
              </a:rPr>
              <a:t>не в полном объёме заполняют личные кабинеты;</a:t>
            </a:r>
          </a:p>
          <a:p>
            <a:pPr indent="355600" algn="just">
              <a:buSzPct val="60000"/>
              <a:buFont typeface="Wingdings" pitchFamily="2" charset="2"/>
              <a:buChar char="q"/>
            </a:pPr>
            <a:r>
              <a:rPr lang="ru-RU" altLang="ru-RU" sz="2800" i="1" dirty="0" smtClean="0">
                <a:solidFill>
                  <a:srgbClr val="002060"/>
                </a:solidFill>
              </a:rPr>
              <a:t>неправильно </a:t>
            </a:r>
            <a:r>
              <a:rPr lang="ru-RU" altLang="ru-RU" sz="2800" i="1" dirty="0" smtClean="0">
                <a:solidFill>
                  <a:srgbClr val="002060"/>
                </a:solidFill>
              </a:rPr>
              <a:t>выбирают категории, на которые хотели бы заявиться; </a:t>
            </a:r>
          </a:p>
          <a:p>
            <a:pPr indent="355600" algn="just">
              <a:buSzPct val="60000"/>
              <a:buFont typeface="Wingdings" pitchFamily="2" charset="2"/>
              <a:buChar char="q"/>
            </a:pPr>
            <a:r>
              <a:rPr lang="ru-RU" altLang="ru-RU" sz="2800" i="1" dirty="0" smtClean="0">
                <a:solidFill>
                  <a:srgbClr val="002060"/>
                </a:solidFill>
              </a:rPr>
              <a:t>создают несколько личных кабинетов;</a:t>
            </a:r>
          </a:p>
          <a:p>
            <a:pPr indent="355600" algn="just">
              <a:buSzPct val="60000"/>
              <a:buFont typeface="Wingdings" pitchFamily="2" charset="2"/>
              <a:buChar char="q"/>
            </a:pPr>
            <a:r>
              <a:rPr lang="ru-RU" altLang="ru-RU" sz="2800" i="1" dirty="0" smtClean="0">
                <a:solidFill>
                  <a:srgbClr val="002060"/>
                </a:solidFill>
              </a:rPr>
              <a:t>неверно оформляют должности в личном кабинете.</a:t>
            </a:r>
          </a:p>
        </p:txBody>
      </p:sp>
    </p:spTree>
    <p:extLst>
      <p:ext uri="{BB962C8B-B14F-4D97-AF65-F5344CB8AC3E}">
        <p14:creationId xmlns:p14="http://schemas.microsoft.com/office/powerpoint/2010/main" val="3292713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42852"/>
            <a:ext cx="8229600" cy="6500858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b="1" dirty="0" smtClean="0"/>
              <a:t>Вопрос 50.</a:t>
            </a:r>
            <a:endParaRPr lang="ru-RU" dirty="0" smtClean="0"/>
          </a:p>
          <a:p>
            <a:pPr>
              <a:buNone/>
            </a:pPr>
            <a:r>
              <a:rPr lang="ru-RU" b="1" i="1" dirty="0" smtClean="0"/>
              <a:t>Вносится ли запись в трудовую книжку педагогического работника в связи с установлением ему квалификационной категории (первой, высшей)?</a:t>
            </a:r>
            <a:endParaRPr lang="ru-RU" dirty="0" smtClean="0"/>
          </a:p>
          <a:p>
            <a:pPr>
              <a:buNone/>
            </a:pPr>
            <a:r>
              <a:rPr lang="ru-RU" b="1" dirty="0" smtClean="0"/>
              <a:t>Ответ.</a:t>
            </a:r>
            <a:endParaRPr lang="ru-RU" dirty="0" smtClean="0"/>
          </a:p>
          <a:p>
            <a:r>
              <a:rPr lang="ru-RU" dirty="0" smtClean="0"/>
              <a:t>Согласно пункту 3.1 Инструкции по заполнению трудовых книжек, утвержденной постановлением Минтруда России от 10 октября 2003 г. № 69 «Об утверждении Инструкции по заполнению трудовых книжек» (зарегистрировано в Минюсте России 11 ноября 2003 г., регистрационный № 5219), если работнику в период работы присваивается новый разряд (класс, категория и т.п.), об этом в установленном порядке производится соответствующая запись.</a:t>
            </a:r>
          </a:p>
          <a:p>
            <a:r>
              <a:rPr lang="ru-RU" dirty="0" smtClean="0"/>
              <a:t>Следовательно, сведения о результатах аттестации, проведенной на основании заявления педагогического работника для установления ему первой или высшей квалификационной категории, должны быть внесены в трудовую книжку.</a:t>
            </a:r>
          </a:p>
          <a:p>
            <a:r>
              <a:rPr lang="ru-RU" dirty="0" smtClean="0"/>
              <a:t>Например: учителю информатики (преподавателю) присвоена высшая квалификационная категория. В этом случае в трудовой книжке в графе 1 раздела «Сведения о работе» ставится порядковый номер записи, в графе 2 указывается дата принятия решения аттестационной комиссии, в графе 3 делается запись «Установлена высшая квалификационная категория по должности «учитель» («преподаватель») без указания преподаваемого предмета, в графу 4 вносятся дата и номер распорядительного акта федерального органа исполнительной власти, государственного органа исполнительной власти субъекта Российской Федерации, осуществляющего управление в сфере образования.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18987</TotalTime>
  <Words>1541</Words>
  <Application>Microsoft Office PowerPoint</Application>
  <PresentationFormat>Экран (4:3)</PresentationFormat>
  <Paragraphs>341</Paragraphs>
  <Slides>43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43</vt:i4>
      </vt:variant>
    </vt:vector>
  </HeadingPairs>
  <TitlesOfParts>
    <vt:vector size="56" baseType="lpstr">
      <vt:lpstr>Arial</vt:lpstr>
      <vt:lpstr>Arial Black</vt:lpstr>
      <vt:lpstr>Calibri</vt:lpstr>
      <vt:lpstr>Courier New</vt:lpstr>
      <vt:lpstr>Lucida Sans Unicode</vt:lpstr>
      <vt:lpstr>Segoe UI Semibold</vt:lpstr>
      <vt:lpstr>Tahoma</vt:lpstr>
      <vt:lpstr>Times New Roman</vt:lpstr>
      <vt:lpstr>Verdana</vt:lpstr>
      <vt:lpstr>Wingdings</vt:lpstr>
      <vt:lpstr>Wingdings 2</vt:lpstr>
      <vt:lpstr>Wingdings 3</vt:lpstr>
      <vt:lpstr>Открытая</vt:lpstr>
      <vt:lpstr>Вопросы организации заявительной аттестации   Рекомендации по обязательной аттестации          </vt:lpstr>
      <vt:lpstr>  Федеральный Закон  «Об образовании в Российской Федерации»    Статья 49. Аттестация педагогических работников   п. 3 статьи 49: аттестация педагогических работников осуществляется уполномоченными органами государственной власти субъектов Российской Федерации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ОБЯЗАТЕЛЬНАЯ  АТТЕСТАЦИЯ</vt:lpstr>
      <vt:lpstr>Профсоюз работников народного образования и науки Российской Федерации ИНФОРМАЦИОННЫЙ БЮЛЛЕТЕНЬ № 8,  РАЗЪЯСНЕНИЯ  Вопрос 21. Распространяются ли результаты аттестации в целях подтверждения соответствия занимаемой должности одной образовательной организации при переходе в другую образовательную организацию?</vt:lpstr>
      <vt:lpstr>Результаты аттестации педагогических работников, проводимых с целью подтверждения их СЗД, в трудовую книжку педагогического работника не вносятся. Сведения вносятся только в личную карточку работника (форма № Т-2), утвержденную постановлением Госкомстата России от 05.01.2004 №1, содержащую раздел IV “Аттестация».</vt:lpstr>
      <vt:lpstr>Презентация PowerPoint</vt:lpstr>
      <vt:lpstr>Презентация PowerPoint</vt:lpstr>
      <vt:lpstr>Презентация PowerPoint</vt:lpstr>
      <vt:lpstr>Кураторы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Интерфейс  педагога</vt:lpstr>
      <vt:lpstr>Презентация PowerPoint</vt:lpstr>
      <vt:lpstr>Для того, чтобы  файл «Заявление» поместить в пакет документов необходимо перейти по ссылке «Добавить файл» на страницу «Мои файлы», затем загрузить Заявление  в Мои файлы используя функцию «Загрузить файлы в хранилище»; отметить галочкой файл  — «Заявление» и добавить в пакет, используя функцию  «Добавить выбранные файлы».   </vt:lpstr>
      <vt:lpstr>На странице «Пакет»  выполненные действия можно отменить  (Отмена) или  сохранить (Сохранить). </vt:lpstr>
      <vt:lpstr>Следующий шаг -это идентификация документа, который  вы загрузили. Тип документа должен быть — Заявление. Система автоматически первоначально загруженному документу присваивает тип — Другие документы. Для идентификации обязательных документов необходимо документу заявление присвоить тип  — Заявление. Для этого зайти необходимо открыть пакет (действие «Редактировать»)  и перейти по ссылке -изменить тип документа -</vt:lpstr>
      <vt:lpstr>На странице «Типы документов пакета» файлу или файлам устанавливается соответствующий тип из списка типов- </vt:lpstr>
      <vt:lpstr>После сохранения на странице Педагогическая аттестация  будет сформирована запись в который поле Действие позволяет удалить/редактировать пакет или перейти на компьютерное тестирование в рамках педагогической аттестации (при наведении на значки у активных значков появляются подсказки.   - </vt:lpstr>
      <vt:lpstr>Для прохождения компьютерного тестирования необходимо  на странице Педагогическая аттестация выбрать Действие «Начать тестирование». Тестирование будет доступно в определенный срок.  Время прохождения тестирования — 45 минут. </vt:lpstr>
      <vt:lpstr>КОМПЬЮТЕРНОЕ ТЕСТИРОВАНИЕ НА ПОРТАЛЕ edu.tatar.ru </vt:lpstr>
      <vt:lpstr>Этапы прохождения заявления аттестуемого </vt:lpstr>
      <vt:lpstr>Презентация PowerPoint</vt:lpstr>
      <vt:lpstr>Презентация PowerPoint</vt:lpstr>
      <vt:lpstr>Презентация PowerPoint</vt:lpstr>
      <vt:lpstr>Презентация PowerPoint</vt:lpstr>
      <vt:lpstr>Возможные статусы</vt:lpstr>
      <vt:lpstr>Работа эксперта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Система образования г. Набережные Челны</dc:title>
  <dc:creator>Vladimir</dc:creator>
  <cp:lastModifiedBy>Лилия</cp:lastModifiedBy>
  <cp:revision>936</cp:revision>
  <cp:lastPrinted>2015-07-10T03:33:56Z</cp:lastPrinted>
  <dcterms:created xsi:type="dcterms:W3CDTF">2013-02-06T07:02:31Z</dcterms:created>
  <dcterms:modified xsi:type="dcterms:W3CDTF">2019-01-31T08:14:03Z</dcterms:modified>
</cp:coreProperties>
</file>